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63"/>
  </p:notesMasterIdLst>
  <p:sldIdLst>
    <p:sldId id="258" r:id="rId2"/>
    <p:sldId id="259" r:id="rId3"/>
    <p:sldId id="260" r:id="rId4"/>
    <p:sldId id="272" r:id="rId5"/>
    <p:sldId id="274" r:id="rId6"/>
    <p:sldId id="275" r:id="rId7"/>
    <p:sldId id="261" r:id="rId8"/>
    <p:sldId id="262" r:id="rId9"/>
    <p:sldId id="263" r:id="rId10"/>
    <p:sldId id="264" r:id="rId11"/>
    <p:sldId id="286" r:id="rId12"/>
    <p:sldId id="265" r:id="rId13"/>
    <p:sldId id="266" r:id="rId14"/>
    <p:sldId id="267" r:id="rId15"/>
    <p:sldId id="268" r:id="rId16"/>
    <p:sldId id="269" r:id="rId17"/>
    <p:sldId id="270" r:id="rId18"/>
    <p:sldId id="276" r:id="rId19"/>
    <p:sldId id="277" r:id="rId20"/>
    <p:sldId id="278" r:id="rId21"/>
    <p:sldId id="279" r:id="rId22"/>
    <p:sldId id="280" r:id="rId23"/>
    <p:sldId id="285" r:id="rId24"/>
    <p:sldId id="282" r:id="rId25"/>
    <p:sldId id="284" r:id="rId26"/>
    <p:sldId id="281" r:id="rId27"/>
    <p:sldId id="323" r:id="rId28"/>
    <p:sldId id="287" r:id="rId29"/>
    <p:sldId id="288" r:id="rId30"/>
    <p:sldId id="289" r:id="rId31"/>
    <p:sldId id="290" r:id="rId32"/>
    <p:sldId id="291" r:id="rId33"/>
    <p:sldId id="292" r:id="rId34"/>
    <p:sldId id="293" r:id="rId35"/>
    <p:sldId id="294" r:id="rId36"/>
    <p:sldId id="295" r:id="rId37"/>
    <p:sldId id="296" r:id="rId38"/>
    <p:sldId id="298" r:id="rId39"/>
    <p:sldId id="299" r:id="rId40"/>
    <p:sldId id="300" r:id="rId41"/>
    <p:sldId id="304" r:id="rId42"/>
    <p:sldId id="325" r:id="rId43"/>
    <p:sldId id="326" r:id="rId44"/>
    <p:sldId id="308" r:id="rId45"/>
    <p:sldId id="305" r:id="rId46"/>
    <p:sldId id="324" r:id="rId47"/>
    <p:sldId id="306" r:id="rId48"/>
    <p:sldId id="307"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onstantia" pitchFamily="18" charset="0"/>
        <a:ea typeface="+mn-ea"/>
        <a:cs typeface="Arial" charset="0"/>
      </a:defRPr>
    </a:lvl1pPr>
    <a:lvl2pPr marL="457200" algn="l" rtl="0" fontAlgn="base">
      <a:spcBef>
        <a:spcPct val="0"/>
      </a:spcBef>
      <a:spcAft>
        <a:spcPct val="0"/>
      </a:spcAft>
      <a:defRPr kern="1200">
        <a:solidFill>
          <a:schemeClr val="tx1"/>
        </a:solidFill>
        <a:latin typeface="Constantia" pitchFamily="18" charset="0"/>
        <a:ea typeface="+mn-ea"/>
        <a:cs typeface="Arial" charset="0"/>
      </a:defRPr>
    </a:lvl2pPr>
    <a:lvl3pPr marL="914400" algn="l" rtl="0" fontAlgn="base">
      <a:spcBef>
        <a:spcPct val="0"/>
      </a:spcBef>
      <a:spcAft>
        <a:spcPct val="0"/>
      </a:spcAft>
      <a:defRPr kern="1200">
        <a:solidFill>
          <a:schemeClr val="tx1"/>
        </a:solidFill>
        <a:latin typeface="Constantia" pitchFamily="18" charset="0"/>
        <a:ea typeface="+mn-ea"/>
        <a:cs typeface="Arial" charset="0"/>
      </a:defRPr>
    </a:lvl3pPr>
    <a:lvl4pPr marL="1371600" algn="l" rtl="0" fontAlgn="base">
      <a:spcBef>
        <a:spcPct val="0"/>
      </a:spcBef>
      <a:spcAft>
        <a:spcPct val="0"/>
      </a:spcAft>
      <a:defRPr kern="1200">
        <a:solidFill>
          <a:schemeClr val="tx1"/>
        </a:solidFill>
        <a:latin typeface="Constantia" pitchFamily="18" charset="0"/>
        <a:ea typeface="+mn-ea"/>
        <a:cs typeface="Arial" charset="0"/>
      </a:defRPr>
    </a:lvl4pPr>
    <a:lvl5pPr marL="1828800" algn="l" rtl="0" fontAlgn="base">
      <a:spcBef>
        <a:spcPct val="0"/>
      </a:spcBef>
      <a:spcAft>
        <a:spcPct val="0"/>
      </a:spcAft>
      <a:defRPr kern="1200">
        <a:solidFill>
          <a:schemeClr val="tx1"/>
        </a:solidFill>
        <a:latin typeface="Constantia" pitchFamily="18" charset="0"/>
        <a:ea typeface="+mn-ea"/>
        <a:cs typeface="Arial" charset="0"/>
      </a:defRPr>
    </a:lvl5pPr>
    <a:lvl6pPr marL="2286000" algn="l" defTabSz="914400" rtl="0" eaLnBrk="1" latinLnBrk="0" hangingPunct="1">
      <a:defRPr kern="1200">
        <a:solidFill>
          <a:schemeClr val="tx1"/>
        </a:solidFill>
        <a:latin typeface="Constantia" pitchFamily="18" charset="0"/>
        <a:ea typeface="+mn-ea"/>
        <a:cs typeface="Arial" charset="0"/>
      </a:defRPr>
    </a:lvl6pPr>
    <a:lvl7pPr marL="2743200" algn="l" defTabSz="914400" rtl="0" eaLnBrk="1" latinLnBrk="0" hangingPunct="1">
      <a:defRPr kern="1200">
        <a:solidFill>
          <a:schemeClr val="tx1"/>
        </a:solidFill>
        <a:latin typeface="Constantia" pitchFamily="18" charset="0"/>
        <a:ea typeface="+mn-ea"/>
        <a:cs typeface="Arial" charset="0"/>
      </a:defRPr>
    </a:lvl7pPr>
    <a:lvl8pPr marL="3200400" algn="l" defTabSz="914400" rtl="0" eaLnBrk="1" latinLnBrk="0" hangingPunct="1">
      <a:defRPr kern="1200">
        <a:solidFill>
          <a:schemeClr val="tx1"/>
        </a:solidFill>
        <a:latin typeface="Constantia" pitchFamily="18" charset="0"/>
        <a:ea typeface="+mn-ea"/>
        <a:cs typeface="Arial" charset="0"/>
      </a:defRPr>
    </a:lvl8pPr>
    <a:lvl9pPr marL="3657600" algn="l" defTabSz="914400" rtl="0" eaLnBrk="1" latinLnBrk="0" hangingPunct="1">
      <a:defRPr kern="1200">
        <a:solidFill>
          <a:schemeClr val="tx1"/>
        </a:solidFill>
        <a:latin typeface="Constantia"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364" autoAdjust="0"/>
  </p:normalViewPr>
  <p:slideViewPr>
    <p:cSldViewPr>
      <p:cViewPr varScale="1">
        <p:scale>
          <a:sx n="69" d="100"/>
          <a:sy n="69" d="100"/>
        </p:scale>
        <p:origin x="1410" y="72"/>
      </p:cViewPr>
      <p:guideLst>
        <p:guide orient="horz" pos="2160"/>
        <p:guide pos="2880"/>
      </p:guideLst>
    </p:cSldViewPr>
  </p:slideViewPr>
  <p:outlineViewPr>
    <p:cViewPr>
      <p:scale>
        <a:sx n="33" d="100"/>
        <a:sy n="33" d="100"/>
      </p:scale>
      <p:origin x="0" y="-34086"/>
    </p:cViewPr>
  </p:outlineViewPr>
  <p:notesTextViewPr>
    <p:cViewPr>
      <p:scale>
        <a:sx n="1" d="1"/>
        <a:sy n="1" d="1"/>
      </p:scale>
      <p:origin x="0" y="0"/>
    </p:cViewPr>
  </p:notesTextViewPr>
  <p:sorterViewPr>
    <p:cViewPr>
      <p:scale>
        <a:sx n="100" d="100"/>
        <a:sy n="100" d="100"/>
      </p:scale>
      <p:origin x="0" y="-177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3A897E-5A9B-42E7-83D0-22717A959EC4}"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en-GB"/>
        </a:p>
      </dgm:t>
    </dgm:pt>
    <dgm:pt modelId="{88C0E27F-B983-4BA1-B3DD-D6799BFE1F50}">
      <dgm:prSet phldrT="[Text]" custT="1"/>
      <dgm:spPr/>
      <dgm:t>
        <a:bodyPr/>
        <a:lstStyle/>
        <a:p>
          <a:r>
            <a:rPr lang="en-GB" sz="3200" b="1" dirty="0" smtClean="0">
              <a:latin typeface="+mj-lt"/>
              <a:cs typeface="Times New Roman" pitchFamily="18" charset="0"/>
            </a:rPr>
            <a:t>Preparation of drugs</a:t>
          </a:r>
        </a:p>
      </dgm:t>
    </dgm:pt>
    <dgm:pt modelId="{353867A2-CA14-4772-B18B-77882016D29D}" type="parTrans" cxnId="{05CA3A22-1EA2-48C2-B707-A3CE54B381D0}">
      <dgm:prSet/>
      <dgm:spPr/>
      <dgm:t>
        <a:bodyPr/>
        <a:lstStyle/>
        <a:p>
          <a:endParaRPr lang="en-GB"/>
        </a:p>
      </dgm:t>
    </dgm:pt>
    <dgm:pt modelId="{48314805-1B1E-4909-A639-AB39C72A05F1}" type="sibTrans" cxnId="{05CA3A22-1EA2-48C2-B707-A3CE54B381D0}">
      <dgm:prSet/>
      <dgm:spPr/>
      <dgm:t>
        <a:bodyPr/>
        <a:lstStyle/>
        <a:p>
          <a:endParaRPr lang="en-GB"/>
        </a:p>
      </dgm:t>
    </dgm:pt>
    <dgm:pt modelId="{48F2D46A-C695-4BB8-943E-DDF7F970A851}">
      <dgm:prSet phldrT="[Text]" custT="1"/>
      <dgm:spPr/>
      <dgm:t>
        <a:bodyPr/>
        <a:lstStyle/>
        <a:p>
          <a:r>
            <a:rPr lang="en-GB" sz="3200" b="1" dirty="0" smtClean="0">
              <a:latin typeface="+mj-lt"/>
              <a:cs typeface="Times New Roman" pitchFamily="18" charset="0"/>
            </a:rPr>
            <a:t>By grinding from all sources </a:t>
          </a:r>
          <a:endParaRPr lang="en-GB" sz="3200" b="1" dirty="0">
            <a:latin typeface="+mj-lt"/>
            <a:cs typeface="Times New Roman" pitchFamily="18" charset="0"/>
          </a:endParaRPr>
        </a:p>
      </dgm:t>
    </dgm:pt>
    <dgm:pt modelId="{7820967E-7A6E-4980-9662-ADA8FE3B73F2}" type="parTrans" cxnId="{A0C0FF5C-382F-45A8-8A54-5601D0A4379D}">
      <dgm:prSet/>
      <dgm:spPr/>
      <dgm:t>
        <a:bodyPr/>
        <a:lstStyle/>
        <a:p>
          <a:endParaRPr lang="en-GB" b="1">
            <a:latin typeface="+mj-lt"/>
          </a:endParaRPr>
        </a:p>
      </dgm:t>
    </dgm:pt>
    <dgm:pt modelId="{AB47BD33-12CB-4B13-AF1E-964D17E4E11D}" type="sibTrans" cxnId="{A0C0FF5C-382F-45A8-8A54-5601D0A4379D}">
      <dgm:prSet/>
      <dgm:spPr/>
      <dgm:t>
        <a:bodyPr/>
        <a:lstStyle/>
        <a:p>
          <a:endParaRPr lang="en-GB"/>
        </a:p>
      </dgm:t>
    </dgm:pt>
    <dgm:pt modelId="{9F8E5B27-A16E-4FC2-8CDA-98102D444F28}">
      <dgm:prSet phldrT="[Text]" custT="1"/>
      <dgm:spPr/>
      <dgm:t>
        <a:bodyPr/>
        <a:lstStyle/>
        <a:p>
          <a:r>
            <a:rPr lang="en-GB" sz="3200" b="1" dirty="0" smtClean="0">
              <a:latin typeface="+mj-lt"/>
              <a:cs typeface="Times New Roman" pitchFamily="18" charset="0"/>
            </a:rPr>
            <a:t>By immersion of drug in strong alcohol</a:t>
          </a:r>
          <a:endParaRPr lang="en-GB" sz="3200" b="1" dirty="0">
            <a:latin typeface="+mj-lt"/>
            <a:cs typeface="Times New Roman" pitchFamily="18" charset="0"/>
          </a:endParaRPr>
        </a:p>
      </dgm:t>
    </dgm:pt>
    <dgm:pt modelId="{D1F96A3F-3971-4D5B-8FAC-B19EA66C9D5E}" type="parTrans" cxnId="{BAA38C15-2195-4488-8F79-59106CEE7D22}">
      <dgm:prSet/>
      <dgm:spPr/>
      <dgm:t>
        <a:bodyPr/>
        <a:lstStyle/>
        <a:p>
          <a:endParaRPr lang="en-GB" b="1">
            <a:latin typeface="+mj-lt"/>
          </a:endParaRPr>
        </a:p>
      </dgm:t>
    </dgm:pt>
    <dgm:pt modelId="{331776CF-326F-4B98-B7C5-93945A92B708}" type="sibTrans" cxnId="{BAA38C15-2195-4488-8F79-59106CEE7D22}">
      <dgm:prSet/>
      <dgm:spPr/>
      <dgm:t>
        <a:bodyPr/>
        <a:lstStyle/>
        <a:p>
          <a:endParaRPr lang="en-GB"/>
        </a:p>
      </dgm:t>
    </dgm:pt>
    <dgm:pt modelId="{22FA6211-C493-48D2-BB10-735926BF2D0B}">
      <dgm:prSet phldrT="[Text]" custT="1"/>
      <dgm:spPr/>
      <dgm:t>
        <a:bodyPr/>
        <a:lstStyle/>
        <a:p>
          <a:r>
            <a:rPr lang="en-GB" sz="3200" b="1" dirty="0" smtClean="0">
              <a:latin typeface="+mj-lt"/>
              <a:cs typeface="Times New Roman" pitchFamily="18" charset="0"/>
            </a:rPr>
            <a:t>By dissolving in purified water or alcohol</a:t>
          </a:r>
        </a:p>
      </dgm:t>
    </dgm:pt>
    <dgm:pt modelId="{3E7F3A9C-39E6-49CA-8539-3DB5B5EEC711}" type="parTrans" cxnId="{AAEC26E5-9DB8-4F3E-928B-12F0E54C8496}">
      <dgm:prSet/>
      <dgm:spPr/>
      <dgm:t>
        <a:bodyPr/>
        <a:lstStyle/>
        <a:p>
          <a:endParaRPr lang="en-GB" b="1">
            <a:latin typeface="+mj-lt"/>
          </a:endParaRPr>
        </a:p>
      </dgm:t>
    </dgm:pt>
    <dgm:pt modelId="{E065F688-4BC1-4FB2-B170-FA0E33F340F3}" type="sibTrans" cxnId="{AAEC26E5-9DB8-4F3E-928B-12F0E54C8496}">
      <dgm:prSet/>
      <dgm:spPr/>
      <dgm:t>
        <a:bodyPr/>
        <a:lstStyle/>
        <a:p>
          <a:endParaRPr lang="en-GB"/>
        </a:p>
      </dgm:t>
    </dgm:pt>
    <dgm:pt modelId="{77D3B596-E4A7-4746-A45E-ED042930B3F7}" type="pres">
      <dgm:prSet presAssocID="{B33A897E-5A9B-42E7-83D0-22717A959EC4}" presName="hierChild1" presStyleCnt="0">
        <dgm:presLayoutVars>
          <dgm:orgChart val="1"/>
          <dgm:chPref val="1"/>
          <dgm:dir/>
          <dgm:animOne val="branch"/>
          <dgm:animLvl val="lvl"/>
          <dgm:resizeHandles/>
        </dgm:presLayoutVars>
      </dgm:prSet>
      <dgm:spPr/>
      <dgm:t>
        <a:bodyPr/>
        <a:lstStyle/>
        <a:p>
          <a:endParaRPr lang="en-GB"/>
        </a:p>
      </dgm:t>
    </dgm:pt>
    <dgm:pt modelId="{8F63B62C-2AA0-4193-9CF3-409665BD66DF}" type="pres">
      <dgm:prSet presAssocID="{88C0E27F-B983-4BA1-B3DD-D6799BFE1F50}" presName="hierRoot1" presStyleCnt="0">
        <dgm:presLayoutVars>
          <dgm:hierBranch val="init"/>
        </dgm:presLayoutVars>
      </dgm:prSet>
      <dgm:spPr/>
      <dgm:t>
        <a:bodyPr/>
        <a:lstStyle/>
        <a:p>
          <a:endParaRPr lang="en-GB"/>
        </a:p>
      </dgm:t>
    </dgm:pt>
    <dgm:pt modelId="{AF054F04-6796-4470-84AB-BB69E500F70D}" type="pres">
      <dgm:prSet presAssocID="{88C0E27F-B983-4BA1-B3DD-D6799BFE1F50}" presName="rootComposite1" presStyleCnt="0"/>
      <dgm:spPr/>
      <dgm:t>
        <a:bodyPr/>
        <a:lstStyle/>
        <a:p>
          <a:endParaRPr lang="en-GB"/>
        </a:p>
      </dgm:t>
    </dgm:pt>
    <dgm:pt modelId="{7E265729-B508-4E3D-85BF-D4FDD00C65D8}" type="pres">
      <dgm:prSet presAssocID="{88C0E27F-B983-4BA1-B3DD-D6799BFE1F50}" presName="rootText1" presStyleLbl="node0" presStyleIdx="0" presStyleCnt="1" custScaleX="190667">
        <dgm:presLayoutVars>
          <dgm:chPref val="3"/>
        </dgm:presLayoutVars>
      </dgm:prSet>
      <dgm:spPr/>
      <dgm:t>
        <a:bodyPr/>
        <a:lstStyle/>
        <a:p>
          <a:endParaRPr lang="en-GB"/>
        </a:p>
      </dgm:t>
    </dgm:pt>
    <dgm:pt modelId="{A737CDBD-FFFE-4629-BBEE-64191BC7E3E9}" type="pres">
      <dgm:prSet presAssocID="{88C0E27F-B983-4BA1-B3DD-D6799BFE1F50}" presName="rootConnector1" presStyleLbl="node1" presStyleIdx="0" presStyleCnt="0"/>
      <dgm:spPr/>
      <dgm:t>
        <a:bodyPr/>
        <a:lstStyle/>
        <a:p>
          <a:endParaRPr lang="en-GB"/>
        </a:p>
      </dgm:t>
    </dgm:pt>
    <dgm:pt modelId="{EABECFA2-990D-4CE7-90A7-57E149380ACB}" type="pres">
      <dgm:prSet presAssocID="{88C0E27F-B983-4BA1-B3DD-D6799BFE1F50}" presName="hierChild2" presStyleCnt="0"/>
      <dgm:spPr/>
      <dgm:t>
        <a:bodyPr/>
        <a:lstStyle/>
        <a:p>
          <a:endParaRPr lang="en-GB"/>
        </a:p>
      </dgm:t>
    </dgm:pt>
    <dgm:pt modelId="{7D093903-D58A-4DB3-A296-E619621C2B41}" type="pres">
      <dgm:prSet presAssocID="{D1F96A3F-3971-4D5B-8FAC-B19EA66C9D5E}" presName="Name37" presStyleLbl="parChTrans1D2" presStyleIdx="0" presStyleCnt="3"/>
      <dgm:spPr/>
      <dgm:t>
        <a:bodyPr/>
        <a:lstStyle/>
        <a:p>
          <a:endParaRPr lang="en-GB"/>
        </a:p>
      </dgm:t>
    </dgm:pt>
    <dgm:pt modelId="{B800BC80-800D-4FC9-B627-111CCBDD475F}" type="pres">
      <dgm:prSet presAssocID="{9F8E5B27-A16E-4FC2-8CDA-98102D444F28}" presName="hierRoot2" presStyleCnt="0">
        <dgm:presLayoutVars>
          <dgm:hierBranch val="init"/>
        </dgm:presLayoutVars>
      </dgm:prSet>
      <dgm:spPr/>
      <dgm:t>
        <a:bodyPr/>
        <a:lstStyle/>
        <a:p>
          <a:endParaRPr lang="en-GB"/>
        </a:p>
      </dgm:t>
    </dgm:pt>
    <dgm:pt modelId="{DC79EC5C-7BBA-414D-AD9B-5C2BF09EEE61}" type="pres">
      <dgm:prSet presAssocID="{9F8E5B27-A16E-4FC2-8CDA-98102D444F28}" presName="rootComposite" presStyleCnt="0"/>
      <dgm:spPr/>
      <dgm:t>
        <a:bodyPr/>
        <a:lstStyle/>
        <a:p>
          <a:endParaRPr lang="en-GB"/>
        </a:p>
      </dgm:t>
    </dgm:pt>
    <dgm:pt modelId="{8FAEE050-4FC6-4B7F-85DC-98F8BABC0657}" type="pres">
      <dgm:prSet presAssocID="{9F8E5B27-A16E-4FC2-8CDA-98102D444F28}" presName="rootText" presStyleLbl="node2" presStyleIdx="0" presStyleCnt="3" custScaleY="213582" custLinFactNeighborX="-1317" custLinFactNeighborY="17958">
        <dgm:presLayoutVars>
          <dgm:chPref val="3"/>
        </dgm:presLayoutVars>
      </dgm:prSet>
      <dgm:spPr/>
      <dgm:t>
        <a:bodyPr/>
        <a:lstStyle/>
        <a:p>
          <a:endParaRPr lang="en-GB"/>
        </a:p>
      </dgm:t>
    </dgm:pt>
    <dgm:pt modelId="{FF3FD8EF-2456-4C6D-A76B-F29606F945D0}" type="pres">
      <dgm:prSet presAssocID="{9F8E5B27-A16E-4FC2-8CDA-98102D444F28}" presName="rootConnector" presStyleLbl="node2" presStyleIdx="0" presStyleCnt="3"/>
      <dgm:spPr/>
      <dgm:t>
        <a:bodyPr/>
        <a:lstStyle/>
        <a:p>
          <a:endParaRPr lang="en-GB"/>
        </a:p>
      </dgm:t>
    </dgm:pt>
    <dgm:pt modelId="{FB45E6C2-8E21-4E5E-BF55-76192FB8E44C}" type="pres">
      <dgm:prSet presAssocID="{9F8E5B27-A16E-4FC2-8CDA-98102D444F28}" presName="hierChild4" presStyleCnt="0"/>
      <dgm:spPr/>
      <dgm:t>
        <a:bodyPr/>
        <a:lstStyle/>
        <a:p>
          <a:endParaRPr lang="en-GB"/>
        </a:p>
      </dgm:t>
    </dgm:pt>
    <dgm:pt modelId="{8B1716FC-DDCF-4F14-A068-C95581FD6EC4}" type="pres">
      <dgm:prSet presAssocID="{9F8E5B27-A16E-4FC2-8CDA-98102D444F28}" presName="hierChild5" presStyleCnt="0"/>
      <dgm:spPr/>
      <dgm:t>
        <a:bodyPr/>
        <a:lstStyle/>
        <a:p>
          <a:endParaRPr lang="en-GB"/>
        </a:p>
      </dgm:t>
    </dgm:pt>
    <dgm:pt modelId="{F5377BF3-1C3A-4599-A42B-5AAFCF077FD8}" type="pres">
      <dgm:prSet presAssocID="{3E7F3A9C-39E6-49CA-8539-3DB5B5EEC711}" presName="Name37" presStyleLbl="parChTrans1D2" presStyleIdx="1" presStyleCnt="3"/>
      <dgm:spPr/>
      <dgm:t>
        <a:bodyPr/>
        <a:lstStyle/>
        <a:p>
          <a:endParaRPr lang="en-GB"/>
        </a:p>
      </dgm:t>
    </dgm:pt>
    <dgm:pt modelId="{5EFF4679-E153-44B2-B6C3-C7AF39D06FC5}" type="pres">
      <dgm:prSet presAssocID="{22FA6211-C493-48D2-BB10-735926BF2D0B}" presName="hierRoot2" presStyleCnt="0">
        <dgm:presLayoutVars>
          <dgm:hierBranch val="init"/>
        </dgm:presLayoutVars>
      </dgm:prSet>
      <dgm:spPr/>
      <dgm:t>
        <a:bodyPr/>
        <a:lstStyle/>
        <a:p>
          <a:endParaRPr lang="en-GB"/>
        </a:p>
      </dgm:t>
    </dgm:pt>
    <dgm:pt modelId="{0BDB3F71-4DC6-4013-AA47-C564B41B4F74}" type="pres">
      <dgm:prSet presAssocID="{22FA6211-C493-48D2-BB10-735926BF2D0B}" presName="rootComposite" presStyleCnt="0"/>
      <dgm:spPr/>
      <dgm:t>
        <a:bodyPr/>
        <a:lstStyle/>
        <a:p>
          <a:endParaRPr lang="en-GB"/>
        </a:p>
      </dgm:t>
    </dgm:pt>
    <dgm:pt modelId="{243B891B-6069-4B41-AB52-B13B63D755B4}" type="pres">
      <dgm:prSet presAssocID="{22FA6211-C493-48D2-BB10-735926BF2D0B}" presName="rootText" presStyleLbl="node2" presStyleIdx="1" presStyleCnt="3" custScaleY="201610" custLinFactNeighborX="441" custLinFactNeighborY="25848">
        <dgm:presLayoutVars>
          <dgm:chPref val="3"/>
        </dgm:presLayoutVars>
      </dgm:prSet>
      <dgm:spPr/>
      <dgm:t>
        <a:bodyPr/>
        <a:lstStyle/>
        <a:p>
          <a:endParaRPr lang="en-GB"/>
        </a:p>
      </dgm:t>
    </dgm:pt>
    <dgm:pt modelId="{ADB0C8BD-961C-4C90-92A5-31F9C9E8A418}" type="pres">
      <dgm:prSet presAssocID="{22FA6211-C493-48D2-BB10-735926BF2D0B}" presName="rootConnector" presStyleLbl="node2" presStyleIdx="1" presStyleCnt="3"/>
      <dgm:spPr/>
      <dgm:t>
        <a:bodyPr/>
        <a:lstStyle/>
        <a:p>
          <a:endParaRPr lang="en-GB"/>
        </a:p>
      </dgm:t>
    </dgm:pt>
    <dgm:pt modelId="{7FBF4451-186C-4B63-899E-E6B8853CAA97}" type="pres">
      <dgm:prSet presAssocID="{22FA6211-C493-48D2-BB10-735926BF2D0B}" presName="hierChild4" presStyleCnt="0"/>
      <dgm:spPr/>
      <dgm:t>
        <a:bodyPr/>
        <a:lstStyle/>
        <a:p>
          <a:endParaRPr lang="en-GB"/>
        </a:p>
      </dgm:t>
    </dgm:pt>
    <dgm:pt modelId="{05866821-04C1-4FB0-8A4C-31BF1AE5B450}" type="pres">
      <dgm:prSet presAssocID="{22FA6211-C493-48D2-BB10-735926BF2D0B}" presName="hierChild5" presStyleCnt="0"/>
      <dgm:spPr/>
      <dgm:t>
        <a:bodyPr/>
        <a:lstStyle/>
        <a:p>
          <a:endParaRPr lang="en-GB"/>
        </a:p>
      </dgm:t>
    </dgm:pt>
    <dgm:pt modelId="{4E1D9D59-C325-4A87-AA55-D8D26A6F4C07}" type="pres">
      <dgm:prSet presAssocID="{7820967E-7A6E-4980-9662-ADA8FE3B73F2}" presName="Name37" presStyleLbl="parChTrans1D2" presStyleIdx="2" presStyleCnt="3"/>
      <dgm:spPr/>
      <dgm:t>
        <a:bodyPr/>
        <a:lstStyle/>
        <a:p>
          <a:endParaRPr lang="en-GB"/>
        </a:p>
      </dgm:t>
    </dgm:pt>
    <dgm:pt modelId="{FCA118B7-FC50-4482-AA35-50373EA2D599}" type="pres">
      <dgm:prSet presAssocID="{48F2D46A-C695-4BB8-943E-DDF7F970A851}" presName="hierRoot2" presStyleCnt="0">
        <dgm:presLayoutVars>
          <dgm:hierBranch val="init"/>
        </dgm:presLayoutVars>
      </dgm:prSet>
      <dgm:spPr/>
      <dgm:t>
        <a:bodyPr/>
        <a:lstStyle/>
        <a:p>
          <a:endParaRPr lang="en-GB"/>
        </a:p>
      </dgm:t>
    </dgm:pt>
    <dgm:pt modelId="{5C1C9888-BF34-49FD-82B3-381AD6F0C8EB}" type="pres">
      <dgm:prSet presAssocID="{48F2D46A-C695-4BB8-943E-DDF7F970A851}" presName="rootComposite" presStyleCnt="0"/>
      <dgm:spPr/>
      <dgm:t>
        <a:bodyPr/>
        <a:lstStyle/>
        <a:p>
          <a:endParaRPr lang="en-GB"/>
        </a:p>
      </dgm:t>
    </dgm:pt>
    <dgm:pt modelId="{3BE3C3D0-1946-419A-B2A9-3907747BB0FA}" type="pres">
      <dgm:prSet presAssocID="{48F2D46A-C695-4BB8-943E-DDF7F970A851}" presName="rootText" presStyleLbl="node2" presStyleIdx="2" presStyleCnt="3" custAng="0" custScaleY="205418" custLinFactNeighborX="5955" custLinFactNeighborY="19862">
        <dgm:presLayoutVars>
          <dgm:chPref val="3"/>
        </dgm:presLayoutVars>
      </dgm:prSet>
      <dgm:spPr/>
      <dgm:t>
        <a:bodyPr/>
        <a:lstStyle/>
        <a:p>
          <a:endParaRPr lang="en-GB"/>
        </a:p>
      </dgm:t>
    </dgm:pt>
    <dgm:pt modelId="{40A76EC3-5010-41CE-B455-8122DA010DB4}" type="pres">
      <dgm:prSet presAssocID="{48F2D46A-C695-4BB8-943E-DDF7F970A851}" presName="rootConnector" presStyleLbl="node2" presStyleIdx="2" presStyleCnt="3"/>
      <dgm:spPr/>
      <dgm:t>
        <a:bodyPr/>
        <a:lstStyle/>
        <a:p>
          <a:endParaRPr lang="en-GB"/>
        </a:p>
      </dgm:t>
    </dgm:pt>
    <dgm:pt modelId="{16F87D5A-320C-4709-BB72-005AA4E20E91}" type="pres">
      <dgm:prSet presAssocID="{48F2D46A-C695-4BB8-943E-DDF7F970A851}" presName="hierChild4" presStyleCnt="0"/>
      <dgm:spPr/>
      <dgm:t>
        <a:bodyPr/>
        <a:lstStyle/>
        <a:p>
          <a:endParaRPr lang="en-GB"/>
        </a:p>
      </dgm:t>
    </dgm:pt>
    <dgm:pt modelId="{8B6261BC-26AD-4A76-BECD-B8BF86B55A79}" type="pres">
      <dgm:prSet presAssocID="{48F2D46A-C695-4BB8-943E-DDF7F970A851}" presName="hierChild5" presStyleCnt="0"/>
      <dgm:spPr/>
      <dgm:t>
        <a:bodyPr/>
        <a:lstStyle/>
        <a:p>
          <a:endParaRPr lang="en-GB"/>
        </a:p>
      </dgm:t>
    </dgm:pt>
    <dgm:pt modelId="{690B89A5-630D-4BB4-A50F-B11E390300E3}" type="pres">
      <dgm:prSet presAssocID="{88C0E27F-B983-4BA1-B3DD-D6799BFE1F50}" presName="hierChild3" presStyleCnt="0"/>
      <dgm:spPr/>
      <dgm:t>
        <a:bodyPr/>
        <a:lstStyle/>
        <a:p>
          <a:endParaRPr lang="en-GB"/>
        </a:p>
      </dgm:t>
    </dgm:pt>
  </dgm:ptLst>
  <dgm:cxnLst>
    <dgm:cxn modelId="{0C72DF7D-4DB3-4309-9D8D-FA3828E490ED}" type="presOf" srcId="{3E7F3A9C-39E6-49CA-8539-3DB5B5EEC711}" destId="{F5377BF3-1C3A-4599-A42B-5AAFCF077FD8}" srcOrd="0" destOrd="0" presId="urn:microsoft.com/office/officeart/2005/8/layout/orgChart1"/>
    <dgm:cxn modelId="{9CD705A3-1A8F-4C6F-A0A5-008F92D45E2C}" type="presOf" srcId="{48F2D46A-C695-4BB8-943E-DDF7F970A851}" destId="{40A76EC3-5010-41CE-B455-8122DA010DB4}" srcOrd="1" destOrd="0" presId="urn:microsoft.com/office/officeart/2005/8/layout/orgChart1"/>
    <dgm:cxn modelId="{D514E3E3-3CC4-4CBA-B87F-8D006DA261B5}" type="presOf" srcId="{9F8E5B27-A16E-4FC2-8CDA-98102D444F28}" destId="{8FAEE050-4FC6-4B7F-85DC-98F8BABC0657}" srcOrd="0" destOrd="0" presId="urn:microsoft.com/office/officeart/2005/8/layout/orgChart1"/>
    <dgm:cxn modelId="{776E3807-53D6-4E3B-980A-855CDE0E17AE}" type="presOf" srcId="{22FA6211-C493-48D2-BB10-735926BF2D0B}" destId="{243B891B-6069-4B41-AB52-B13B63D755B4}" srcOrd="0" destOrd="0" presId="urn:microsoft.com/office/officeart/2005/8/layout/orgChart1"/>
    <dgm:cxn modelId="{6CB83CF3-4680-4949-B2CA-C733D3D34C80}" type="presOf" srcId="{7820967E-7A6E-4980-9662-ADA8FE3B73F2}" destId="{4E1D9D59-C325-4A87-AA55-D8D26A6F4C07}" srcOrd="0" destOrd="0" presId="urn:microsoft.com/office/officeart/2005/8/layout/orgChart1"/>
    <dgm:cxn modelId="{AAEC26E5-9DB8-4F3E-928B-12F0E54C8496}" srcId="{88C0E27F-B983-4BA1-B3DD-D6799BFE1F50}" destId="{22FA6211-C493-48D2-BB10-735926BF2D0B}" srcOrd="1" destOrd="0" parTransId="{3E7F3A9C-39E6-49CA-8539-3DB5B5EEC711}" sibTransId="{E065F688-4BC1-4FB2-B170-FA0E33F340F3}"/>
    <dgm:cxn modelId="{2EB9F10E-371A-42BB-B114-D2E52F632B7F}" type="presOf" srcId="{B33A897E-5A9B-42E7-83D0-22717A959EC4}" destId="{77D3B596-E4A7-4746-A45E-ED042930B3F7}" srcOrd="0" destOrd="0" presId="urn:microsoft.com/office/officeart/2005/8/layout/orgChart1"/>
    <dgm:cxn modelId="{08EDA1F2-03C8-4FB0-8BCD-57E59E51FF9D}" type="presOf" srcId="{22FA6211-C493-48D2-BB10-735926BF2D0B}" destId="{ADB0C8BD-961C-4C90-92A5-31F9C9E8A418}" srcOrd="1" destOrd="0" presId="urn:microsoft.com/office/officeart/2005/8/layout/orgChart1"/>
    <dgm:cxn modelId="{BE44BC59-6347-4817-A069-53C331E0CED5}" type="presOf" srcId="{88C0E27F-B983-4BA1-B3DD-D6799BFE1F50}" destId="{A737CDBD-FFFE-4629-BBEE-64191BC7E3E9}" srcOrd="1" destOrd="0" presId="urn:microsoft.com/office/officeart/2005/8/layout/orgChart1"/>
    <dgm:cxn modelId="{E54EB954-1641-4BD8-A3A9-82A5109BBB8E}" type="presOf" srcId="{88C0E27F-B983-4BA1-B3DD-D6799BFE1F50}" destId="{7E265729-B508-4E3D-85BF-D4FDD00C65D8}" srcOrd="0" destOrd="0" presId="urn:microsoft.com/office/officeart/2005/8/layout/orgChart1"/>
    <dgm:cxn modelId="{A0C0FF5C-382F-45A8-8A54-5601D0A4379D}" srcId="{88C0E27F-B983-4BA1-B3DD-D6799BFE1F50}" destId="{48F2D46A-C695-4BB8-943E-DDF7F970A851}" srcOrd="2" destOrd="0" parTransId="{7820967E-7A6E-4980-9662-ADA8FE3B73F2}" sibTransId="{AB47BD33-12CB-4B13-AF1E-964D17E4E11D}"/>
    <dgm:cxn modelId="{05CA3A22-1EA2-48C2-B707-A3CE54B381D0}" srcId="{B33A897E-5A9B-42E7-83D0-22717A959EC4}" destId="{88C0E27F-B983-4BA1-B3DD-D6799BFE1F50}" srcOrd="0" destOrd="0" parTransId="{353867A2-CA14-4772-B18B-77882016D29D}" sibTransId="{48314805-1B1E-4909-A639-AB39C72A05F1}"/>
    <dgm:cxn modelId="{75DC2692-A22A-4DC4-8F70-443FDE79E2D5}" type="presOf" srcId="{48F2D46A-C695-4BB8-943E-DDF7F970A851}" destId="{3BE3C3D0-1946-419A-B2A9-3907747BB0FA}" srcOrd="0" destOrd="0" presId="urn:microsoft.com/office/officeart/2005/8/layout/orgChart1"/>
    <dgm:cxn modelId="{3A2DFA65-25F6-44D0-A094-60AEF3860DEA}" type="presOf" srcId="{9F8E5B27-A16E-4FC2-8CDA-98102D444F28}" destId="{FF3FD8EF-2456-4C6D-A76B-F29606F945D0}" srcOrd="1" destOrd="0" presId="urn:microsoft.com/office/officeart/2005/8/layout/orgChart1"/>
    <dgm:cxn modelId="{BAA38C15-2195-4488-8F79-59106CEE7D22}" srcId="{88C0E27F-B983-4BA1-B3DD-D6799BFE1F50}" destId="{9F8E5B27-A16E-4FC2-8CDA-98102D444F28}" srcOrd="0" destOrd="0" parTransId="{D1F96A3F-3971-4D5B-8FAC-B19EA66C9D5E}" sibTransId="{331776CF-326F-4B98-B7C5-93945A92B708}"/>
    <dgm:cxn modelId="{ABDBB8B2-05EE-44C1-B30E-FD7123F3368A}" type="presOf" srcId="{D1F96A3F-3971-4D5B-8FAC-B19EA66C9D5E}" destId="{7D093903-D58A-4DB3-A296-E619621C2B41}" srcOrd="0" destOrd="0" presId="urn:microsoft.com/office/officeart/2005/8/layout/orgChart1"/>
    <dgm:cxn modelId="{99840B6C-98D8-4CBC-B0C6-088E6B3A96A0}" type="presParOf" srcId="{77D3B596-E4A7-4746-A45E-ED042930B3F7}" destId="{8F63B62C-2AA0-4193-9CF3-409665BD66DF}" srcOrd="0" destOrd="0" presId="urn:microsoft.com/office/officeart/2005/8/layout/orgChart1"/>
    <dgm:cxn modelId="{23527830-EA34-44DF-8D79-492C6BA80B06}" type="presParOf" srcId="{8F63B62C-2AA0-4193-9CF3-409665BD66DF}" destId="{AF054F04-6796-4470-84AB-BB69E500F70D}" srcOrd="0" destOrd="0" presId="urn:microsoft.com/office/officeart/2005/8/layout/orgChart1"/>
    <dgm:cxn modelId="{1FCC4071-8646-4EC5-BFE9-BA48D80F527A}" type="presParOf" srcId="{AF054F04-6796-4470-84AB-BB69E500F70D}" destId="{7E265729-B508-4E3D-85BF-D4FDD00C65D8}" srcOrd="0" destOrd="0" presId="urn:microsoft.com/office/officeart/2005/8/layout/orgChart1"/>
    <dgm:cxn modelId="{86AC337D-949B-448C-8E10-C36B73C0F0A4}" type="presParOf" srcId="{AF054F04-6796-4470-84AB-BB69E500F70D}" destId="{A737CDBD-FFFE-4629-BBEE-64191BC7E3E9}" srcOrd="1" destOrd="0" presId="urn:microsoft.com/office/officeart/2005/8/layout/orgChart1"/>
    <dgm:cxn modelId="{1E7F7886-70B8-4BA9-99AB-DE45AAC0C9F2}" type="presParOf" srcId="{8F63B62C-2AA0-4193-9CF3-409665BD66DF}" destId="{EABECFA2-990D-4CE7-90A7-57E149380ACB}" srcOrd="1" destOrd="0" presId="urn:microsoft.com/office/officeart/2005/8/layout/orgChart1"/>
    <dgm:cxn modelId="{E006CBFB-F4EA-4FDD-92FD-BE56FD205CC2}" type="presParOf" srcId="{EABECFA2-990D-4CE7-90A7-57E149380ACB}" destId="{7D093903-D58A-4DB3-A296-E619621C2B41}" srcOrd="0" destOrd="0" presId="urn:microsoft.com/office/officeart/2005/8/layout/orgChart1"/>
    <dgm:cxn modelId="{8E35AFB6-67DB-43B2-A17D-00F18903A0BB}" type="presParOf" srcId="{EABECFA2-990D-4CE7-90A7-57E149380ACB}" destId="{B800BC80-800D-4FC9-B627-111CCBDD475F}" srcOrd="1" destOrd="0" presId="urn:microsoft.com/office/officeart/2005/8/layout/orgChart1"/>
    <dgm:cxn modelId="{DCC4B2B9-718C-4576-A6F3-C05E2928D392}" type="presParOf" srcId="{B800BC80-800D-4FC9-B627-111CCBDD475F}" destId="{DC79EC5C-7BBA-414D-AD9B-5C2BF09EEE61}" srcOrd="0" destOrd="0" presId="urn:microsoft.com/office/officeart/2005/8/layout/orgChart1"/>
    <dgm:cxn modelId="{AFEE5EBC-31C0-480D-B8F8-79F54C6B6AE4}" type="presParOf" srcId="{DC79EC5C-7BBA-414D-AD9B-5C2BF09EEE61}" destId="{8FAEE050-4FC6-4B7F-85DC-98F8BABC0657}" srcOrd="0" destOrd="0" presId="urn:microsoft.com/office/officeart/2005/8/layout/orgChart1"/>
    <dgm:cxn modelId="{2E0B6ED5-6A05-4450-9039-05A4405B636E}" type="presParOf" srcId="{DC79EC5C-7BBA-414D-AD9B-5C2BF09EEE61}" destId="{FF3FD8EF-2456-4C6D-A76B-F29606F945D0}" srcOrd="1" destOrd="0" presId="urn:microsoft.com/office/officeart/2005/8/layout/orgChart1"/>
    <dgm:cxn modelId="{549F8F3E-24B4-4E67-ADF8-5FFEC570DF46}" type="presParOf" srcId="{B800BC80-800D-4FC9-B627-111CCBDD475F}" destId="{FB45E6C2-8E21-4E5E-BF55-76192FB8E44C}" srcOrd="1" destOrd="0" presId="urn:microsoft.com/office/officeart/2005/8/layout/orgChart1"/>
    <dgm:cxn modelId="{4F0B2457-D543-4849-A706-069E1FF64C78}" type="presParOf" srcId="{B800BC80-800D-4FC9-B627-111CCBDD475F}" destId="{8B1716FC-DDCF-4F14-A068-C95581FD6EC4}" srcOrd="2" destOrd="0" presId="urn:microsoft.com/office/officeart/2005/8/layout/orgChart1"/>
    <dgm:cxn modelId="{D5453FE9-8649-41AC-AA2C-8FA018825EA1}" type="presParOf" srcId="{EABECFA2-990D-4CE7-90A7-57E149380ACB}" destId="{F5377BF3-1C3A-4599-A42B-5AAFCF077FD8}" srcOrd="2" destOrd="0" presId="urn:microsoft.com/office/officeart/2005/8/layout/orgChart1"/>
    <dgm:cxn modelId="{1834E839-5D0B-4A0C-8E8A-2B28AADE418F}" type="presParOf" srcId="{EABECFA2-990D-4CE7-90A7-57E149380ACB}" destId="{5EFF4679-E153-44B2-B6C3-C7AF39D06FC5}" srcOrd="3" destOrd="0" presId="urn:microsoft.com/office/officeart/2005/8/layout/orgChart1"/>
    <dgm:cxn modelId="{6DE1A130-1E6A-4968-95E0-7C2C7F2D4D73}" type="presParOf" srcId="{5EFF4679-E153-44B2-B6C3-C7AF39D06FC5}" destId="{0BDB3F71-4DC6-4013-AA47-C564B41B4F74}" srcOrd="0" destOrd="0" presId="urn:microsoft.com/office/officeart/2005/8/layout/orgChart1"/>
    <dgm:cxn modelId="{3FFE09C5-6C93-414F-A31D-A4BC2A598E45}" type="presParOf" srcId="{0BDB3F71-4DC6-4013-AA47-C564B41B4F74}" destId="{243B891B-6069-4B41-AB52-B13B63D755B4}" srcOrd="0" destOrd="0" presId="urn:microsoft.com/office/officeart/2005/8/layout/orgChart1"/>
    <dgm:cxn modelId="{2DD93CCB-5F6C-4A9C-8FB9-E7EE63B553F8}" type="presParOf" srcId="{0BDB3F71-4DC6-4013-AA47-C564B41B4F74}" destId="{ADB0C8BD-961C-4C90-92A5-31F9C9E8A418}" srcOrd="1" destOrd="0" presId="urn:microsoft.com/office/officeart/2005/8/layout/orgChart1"/>
    <dgm:cxn modelId="{D8BD514F-07E6-415F-B2C0-E2C758C20388}" type="presParOf" srcId="{5EFF4679-E153-44B2-B6C3-C7AF39D06FC5}" destId="{7FBF4451-186C-4B63-899E-E6B8853CAA97}" srcOrd="1" destOrd="0" presId="urn:microsoft.com/office/officeart/2005/8/layout/orgChart1"/>
    <dgm:cxn modelId="{4D644E08-FCD4-4405-94A9-C65D9900F4A1}" type="presParOf" srcId="{5EFF4679-E153-44B2-B6C3-C7AF39D06FC5}" destId="{05866821-04C1-4FB0-8A4C-31BF1AE5B450}" srcOrd="2" destOrd="0" presId="urn:microsoft.com/office/officeart/2005/8/layout/orgChart1"/>
    <dgm:cxn modelId="{6283554F-3E5A-4FBD-B039-B2C508FC9BC3}" type="presParOf" srcId="{EABECFA2-990D-4CE7-90A7-57E149380ACB}" destId="{4E1D9D59-C325-4A87-AA55-D8D26A6F4C07}" srcOrd="4" destOrd="0" presId="urn:microsoft.com/office/officeart/2005/8/layout/orgChart1"/>
    <dgm:cxn modelId="{C2D6C2E2-77F6-4B99-9856-59C5AD286EB4}" type="presParOf" srcId="{EABECFA2-990D-4CE7-90A7-57E149380ACB}" destId="{FCA118B7-FC50-4482-AA35-50373EA2D599}" srcOrd="5" destOrd="0" presId="urn:microsoft.com/office/officeart/2005/8/layout/orgChart1"/>
    <dgm:cxn modelId="{9A39129F-3E1E-422D-826A-200AB34D11E5}" type="presParOf" srcId="{FCA118B7-FC50-4482-AA35-50373EA2D599}" destId="{5C1C9888-BF34-49FD-82B3-381AD6F0C8EB}" srcOrd="0" destOrd="0" presId="urn:microsoft.com/office/officeart/2005/8/layout/orgChart1"/>
    <dgm:cxn modelId="{C7EC9908-FA85-49C1-92E4-2FEB8590DB33}" type="presParOf" srcId="{5C1C9888-BF34-49FD-82B3-381AD6F0C8EB}" destId="{3BE3C3D0-1946-419A-B2A9-3907747BB0FA}" srcOrd="0" destOrd="0" presId="urn:microsoft.com/office/officeart/2005/8/layout/orgChart1"/>
    <dgm:cxn modelId="{42D39519-D5B2-44A9-9EE3-7AC6319124F1}" type="presParOf" srcId="{5C1C9888-BF34-49FD-82B3-381AD6F0C8EB}" destId="{40A76EC3-5010-41CE-B455-8122DA010DB4}" srcOrd="1" destOrd="0" presId="urn:microsoft.com/office/officeart/2005/8/layout/orgChart1"/>
    <dgm:cxn modelId="{49CA09BD-70B5-4CFE-8EAB-8F0DFF52ECDB}" type="presParOf" srcId="{FCA118B7-FC50-4482-AA35-50373EA2D599}" destId="{16F87D5A-320C-4709-BB72-005AA4E20E91}" srcOrd="1" destOrd="0" presId="urn:microsoft.com/office/officeart/2005/8/layout/orgChart1"/>
    <dgm:cxn modelId="{4E034C5A-ECDB-4E78-AD19-047D8BE088D2}" type="presParOf" srcId="{FCA118B7-FC50-4482-AA35-50373EA2D599}" destId="{8B6261BC-26AD-4A76-BECD-B8BF86B55A79}" srcOrd="2" destOrd="0" presId="urn:microsoft.com/office/officeart/2005/8/layout/orgChart1"/>
    <dgm:cxn modelId="{8B856D0D-2107-4B50-8976-843AFADC716A}" type="presParOf" srcId="{8F63B62C-2AA0-4193-9CF3-409665BD66DF}" destId="{690B89A5-630D-4BB4-A50F-B11E390300E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1D9D59-C325-4A87-AA55-D8D26A6F4C07}">
      <dsp:nvSpPr>
        <dsp:cNvPr id="0" name=""/>
        <dsp:cNvSpPr/>
      </dsp:nvSpPr>
      <dsp:spPr>
        <a:xfrm>
          <a:off x="4114800" y="1871671"/>
          <a:ext cx="2911803" cy="744197"/>
        </a:xfrm>
        <a:custGeom>
          <a:avLst/>
          <a:gdLst/>
          <a:ahLst/>
          <a:cxnLst/>
          <a:rect l="0" t="0" r="0" b="0"/>
          <a:pathLst>
            <a:path>
              <a:moveTo>
                <a:pt x="0" y="0"/>
              </a:moveTo>
              <a:lnTo>
                <a:pt x="0" y="491568"/>
              </a:lnTo>
              <a:lnTo>
                <a:pt x="2911803" y="491568"/>
              </a:lnTo>
              <a:lnTo>
                <a:pt x="2911803" y="7441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377BF3-1C3A-4599-A42B-5AAFCF077FD8}">
      <dsp:nvSpPr>
        <dsp:cNvPr id="0" name=""/>
        <dsp:cNvSpPr/>
      </dsp:nvSpPr>
      <dsp:spPr>
        <a:xfrm>
          <a:off x="4069080" y="1871671"/>
          <a:ext cx="91440" cy="816208"/>
        </a:xfrm>
        <a:custGeom>
          <a:avLst/>
          <a:gdLst/>
          <a:ahLst/>
          <a:cxnLst/>
          <a:rect l="0" t="0" r="0" b="0"/>
          <a:pathLst>
            <a:path>
              <a:moveTo>
                <a:pt x="45720" y="0"/>
              </a:moveTo>
              <a:lnTo>
                <a:pt x="45720" y="563579"/>
              </a:lnTo>
              <a:lnTo>
                <a:pt x="56330" y="563579"/>
              </a:lnTo>
              <a:lnTo>
                <a:pt x="56330" y="8162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093903-D58A-4DB3-A296-E619621C2B41}">
      <dsp:nvSpPr>
        <dsp:cNvPr id="0" name=""/>
        <dsp:cNvSpPr/>
      </dsp:nvSpPr>
      <dsp:spPr>
        <a:xfrm>
          <a:off x="1202996" y="1871671"/>
          <a:ext cx="2911803" cy="721292"/>
        </a:xfrm>
        <a:custGeom>
          <a:avLst/>
          <a:gdLst/>
          <a:ahLst/>
          <a:cxnLst/>
          <a:rect l="0" t="0" r="0" b="0"/>
          <a:pathLst>
            <a:path>
              <a:moveTo>
                <a:pt x="2911803" y="0"/>
              </a:moveTo>
              <a:lnTo>
                <a:pt x="2911803" y="468663"/>
              </a:lnTo>
              <a:lnTo>
                <a:pt x="0" y="468663"/>
              </a:lnTo>
              <a:lnTo>
                <a:pt x="0" y="7212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265729-B508-4E3D-85BF-D4FDD00C65D8}">
      <dsp:nvSpPr>
        <dsp:cNvPr id="0" name=""/>
        <dsp:cNvSpPr/>
      </dsp:nvSpPr>
      <dsp:spPr>
        <a:xfrm>
          <a:off x="1821082" y="668674"/>
          <a:ext cx="4587434" cy="1202996"/>
        </a:xfrm>
        <a:prstGeom prst="rect">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GB" sz="3200" b="1" kern="1200" dirty="0" smtClean="0">
              <a:latin typeface="+mj-lt"/>
              <a:cs typeface="Times New Roman" pitchFamily="18" charset="0"/>
            </a:rPr>
            <a:t>Preparation of drugs</a:t>
          </a:r>
        </a:p>
      </dsp:txBody>
      <dsp:txXfrm>
        <a:off x="1821082" y="668674"/>
        <a:ext cx="4587434" cy="1202996"/>
      </dsp:txXfrm>
    </dsp:sp>
    <dsp:sp modelId="{8FAEE050-4FC6-4B7F-85DC-98F8BABC0657}">
      <dsp:nvSpPr>
        <dsp:cNvPr id="0" name=""/>
        <dsp:cNvSpPr/>
      </dsp:nvSpPr>
      <dsp:spPr>
        <a:xfrm>
          <a:off x="0" y="2592963"/>
          <a:ext cx="2405992" cy="2569383"/>
        </a:xfrm>
        <a:prstGeom prst="rect">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GB" sz="3200" b="1" kern="1200" dirty="0" smtClean="0">
              <a:latin typeface="+mj-lt"/>
              <a:cs typeface="Times New Roman" pitchFamily="18" charset="0"/>
            </a:rPr>
            <a:t>By immersion of drug in strong alcohol</a:t>
          </a:r>
          <a:endParaRPr lang="en-GB" sz="3200" b="1" kern="1200" dirty="0">
            <a:latin typeface="+mj-lt"/>
            <a:cs typeface="Times New Roman" pitchFamily="18" charset="0"/>
          </a:endParaRPr>
        </a:p>
      </dsp:txBody>
      <dsp:txXfrm>
        <a:off x="0" y="2592963"/>
        <a:ext cx="2405992" cy="2569383"/>
      </dsp:txXfrm>
    </dsp:sp>
    <dsp:sp modelId="{243B891B-6069-4B41-AB52-B13B63D755B4}">
      <dsp:nvSpPr>
        <dsp:cNvPr id="0" name=""/>
        <dsp:cNvSpPr/>
      </dsp:nvSpPr>
      <dsp:spPr>
        <a:xfrm>
          <a:off x="2922414" y="2687880"/>
          <a:ext cx="2405992" cy="2425360"/>
        </a:xfrm>
        <a:prstGeom prst="rect">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GB" sz="3200" b="1" kern="1200" dirty="0" smtClean="0">
              <a:latin typeface="+mj-lt"/>
              <a:cs typeface="Times New Roman" pitchFamily="18" charset="0"/>
            </a:rPr>
            <a:t>By dissolving in purified water or alcohol</a:t>
          </a:r>
        </a:p>
      </dsp:txBody>
      <dsp:txXfrm>
        <a:off x="2922414" y="2687880"/>
        <a:ext cx="2405992" cy="2425360"/>
      </dsp:txXfrm>
    </dsp:sp>
    <dsp:sp modelId="{3BE3C3D0-1946-419A-B2A9-3907747BB0FA}">
      <dsp:nvSpPr>
        <dsp:cNvPr id="0" name=""/>
        <dsp:cNvSpPr/>
      </dsp:nvSpPr>
      <dsp:spPr>
        <a:xfrm>
          <a:off x="5823607" y="2615868"/>
          <a:ext cx="2405992" cy="2471171"/>
        </a:xfrm>
        <a:prstGeom prst="rect">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alpha val="48000"/>
              <a:satMod val="105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GB" sz="3200" b="1" kern="1200" dirty="0" smtClean="0">
              <a:latin typeface="+mj-lt"/>
              <a:cs typeface="Times New Roman" pitchFamily="18" charset="0"/>
            </a:rPr>
            <a:t>By grinding from all sources </a:t>
          </a:r>
          <a:endParaRPr lang="en-GB" sz="3200" b="1" kern="1200" dirty="0">
            <a:latin typeface="+mj-lt"/>
            <a:cs typeface="Times New Roman" pitchFamily="18" charset="0"/>
          </a:endParaRPr>
        </a:p>
      </dsp:txBody>
      <dsp:txXfrm>
        <a:off x="5823607" y="2615868"/>
        <a:ext cx="2405992" cy="247117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4B830-1C49-41AB-A5DA-0424F6721B55}" type="datetimeFigureOut">
              <a:rPr lang="en-GB" smtClean="0"/>
              <a:t>27/03/2018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C84EFD-CADB-4C49-959C-9A574DF8B9B0}" type="slidenum">
              <a:rPr lang="en-GB" smtClean="0"/>
              <a:t>‹#›</a:t>
            </a:fld>
            <a:endParaRPr lang="en-GB"/>
          </a:p>
        </p:txBody>
      </p:sp>
    </p:spTree>
    <p:extLst>
      <p:ext uri="{BB962C8B-B14F-4D97-AF65-F5344CB8AC3E}">
        <p14:creationId xmlns:p14="http://schemas.microsoft.com/office/powerpoint/2010/main" val="94458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AC84EFD-CADB-4C49-959C-9A574DF8B9B0}" type="slidenum">
              <a:rPr lang="en-GB" smtClean="0"/>
              <a:t>32</a:t>
            </a:fld>
            <a:endParaRPr lang="en-GB"/>
          </a:p>
        </p:txBody>
      </p:sp>
    </p:spTree>
    <p:extLst>
      <p:ext uri="{BB962C8B-B14F-4D97-AF65-F5344CB8AC3E}">
        <p14:creationId xmlns:p14="http://schemas.microsoft.com/office/powerpoint/2010/main" val="2145690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D031C124-44B7-4CC5-8B41-97CC756BCDFD}" type="datetimeFigureOut">
              <a:rPr lang="en-GB"/>
              <a:pPr>
                <a:defRPr/>
              </a:pPr>
              <a:t>27/03/2018</a:t>
            </a:fld>
            <a:endParaRPr lang="en-GB"/>
          </a:p>
        </p:txBody>
      </p:sp>
      <p:sp>
        <p:nvSpPr>
          <p:cNvPr id="5" name="Footer Placeholder 18"/>
          <p:cNvSpPr>
            <a:spLocks noGrp="1"/>
          </p:cNvSpPr>
          <p:nvPr>
            <p:ph type="ftr" sz="quarter" idx="11"/>
          </p:nvPr>
        </p:nvSpPr>
        <p:spPr/>
        <p:txBody>
          <a:bodyPr/>
          <a:lstStyle>
            <a:lvl1pPr>
              <a:defRPr/>
            </a:lvl1pPr>
          </a:lstStyle>
          <a:p>
            <a:pPr>
              <a:defRPr/>
            </a:pPr>
            <a:endParaRPr lang="en-GB"/>
          </a:p>
        </p:txBody>
      </p:sp>
      <p:sp>
        <p:nvSpPr>
          <p:cNvPr id="6" name="Slide Number Placeholder 26"/>
          <p:cNvSpPr>
            <a:spLocks noGrp="1"/>
          </p:cNvSpPr>
          <p:nvPr>
            <p:ph type="sldNum" sz="quarter" idx="12"/>
          </p:nvPr>
        </p:nvSpPr>
        <p:spPr/>
        <p:txBody>
          <a:bodyPr/>
          <a:lstStyle>
            <a:lvl1pPr>
              <a:defRPr/>
            </a:lvl1pPr>
          </a:lstStyle>
          <a:p>
            <a:pPr>
              <a:defRPr/>
            </a:pPr>
            <a:fld id="{29D90BD7-463F-40FC-8166-4CA4E4033A17}" type="slidenum">
              <a:rPr lang="en-GB"/>
              <a:pPr>
                <a:defRPr/>
              </a:pPr>
              <a:t>‹#›</a:t>
            </a:fld>
            <a:endParaRPr lang="en-GB"/>
          </a:p>
        </p:txBody>
      </p:sp>
    </p:spTree>
    <p:extLst>
      <p:ext uri="{BB962C8B-B14F-4D97-AF65-F5344CB8AC3E}">
        <p14:creationId xmlns:p14="http://schemas.microsoft.com/office/powerpoint/2010/main" val="28064207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B4578C0-E7D4-4B24-8257-E1EFAF8B2B1D}" type="datetimeFigureOut">
              <a:rPr lang="en-GB"/>
              <a:pPr>
                <a:defRPr/>
              </a:pPr>
              <a:t>27/03/2018</a:t>
            </a:fld>
            <a:endParaRPr lang="en-GB"/>
          </a:p>
        </p:txBody>
      </p:sp>
      <p:sp>
        <p:nvSpPr>
          <p:cNvPr id="5" name="Footer Placeholder 21"/>
          <p:cNvSpPr>
            <a:spLocks noGrp="1"/>
          </p:cNvSpPr>
          <p:nvPr>
            <p:ph type="ftr" sz="quarter" idx="11"/>
          </p:nvPr>
        </p:nvSpPr>
        <p:spPr/>
        <p:txBody>
          <a:bodyPr/>
          <a:lstStyle>
            <a:lvl1pPr>
              <a:defRPr/>
            </a:lvl1pPr>
          </a:lstStyle>
          <a:p>
            <a:pPr>
              <a:defRPr/>
            </a:pPr>
            <a:endParaRPr lang="en-GB"/>
          </a:p>
        </p:txBody>
      </p:sp>
      <p:sp>
        <p:nvSpPr>
          <p:cNvPr id="6" name="Slide Number Placeholder 17"/>
          <p:cNvSpPr>
            <a:spLocks noGrp="1"/>
          </p:cNvSpPr>
          <p:nvPr>
            <p:ph type="sldNum" sz="quarter" idx="12"/>
          </p:nvPr>
        </p:nvSpPr>
        <p:spPr/>
        <p:txBody>
          <a:bodyPr/>
          <a:lstStyle>
            <a:lvl1pPr>
              <a:defRPr/>
            </a:lvl1pPr>
          </a:lstStyle>
          <a:p>
            <a:pPr>
              <a:defRPr/>
            </a:pPr>
            <a:fld id="{9C5FACD0-D736-4DFA-B0D4-571FCE1DD284}" type="slidenum">
              <a:rPr lang="en-GB"/>
              <a:pPr>
                <a:defRPr/>
              </a:pPr>
              <a:t>‹#›</a:t>
            </a:fld>
            <a:endParaRPr lang="en-GB"/>
          </a:p>
        </p:txBody>
      </p:sp>
    </p:spTree>
    <p:extLst>
      <p:ext uri="{BB962C8B-B14F-4D97-AF65-F5344CB8AC3E}">
        <p14:creationId xmlns:p14="http://schemas.microsoft.com/office/powerpoint/2010/main" val="2721724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93DF26C-DE1B-4DA9-BCCB-6A900BAAEA53}" type="datetimeFigureOut">
              <a:rPr lang="en-GB"/>
              <a:pPr>
                <a:defRPr/>
              </a:pPr>
              <a:t>27/03/2018</a:t>
            </a:fld>
            <a:endParaRPr lang="en-GB"/>
          </a:p>
        </p:txBody>
      </p:sp>
      <p:sp>
        <p:nvSpPr>
          <p:cNvPr id="5" name="Footer Placeholder 21"/>
          <p:cNvSpPr>
            <a:spLocks noGrp="1"/>
          </p:cNvSpPr>
          <p:nvPr>
            <p:ph type="ftr" sz="quarter" idx="11"/>
          </p:nvPr>
        </p:nvSpPr>
        <p:spPr/>
        <p:txBody>
          <a:bodyPr/>
          <a:lstStyle>
            <a:lvl1pPr>
              <a:defRPr/>
            </a:lvl1pPr>
          </a:lstStyle>
          <a:p>
            <a:pPr>
              <a:defRPr/>
            </a:pPr>
            <a:endParaRPr lang="en-GB"/>
          </a:p>
        </p:txBody>
      </p:sp>
      <p:sp>
        <p:nvSpPr>
          <p:cNvPr id="6" name="Slide Number Placeholder 17"/>
          <p:cNvSpPr>
            <a:spLocks noGrp="1"/>
          </p:cNvSpPr>
          <p:nvPr>
            <p:ph type="sldNum" sz="quarter" idx="12"/>
          </p:nvPr>
        </p:nvSpPr>
        <p:spPr/>
        <p:txBody>
          <a:bodyPr/>
          <a:lstStyle>
            <a:lvl1pPr>
              <a:defRPr/>
            </a:lvl1pPr>
          </a:lstStyle>
          <a:p>
            <a:pPr>
              <a:defRPr/>
            </a:pPr>
            <a:fld id="{56AB6BE3-0083-48A7-89C6-A5B90C1B9621}" type="slidenum">
              <a:rPr lang="en-GB"/>
              <a:pPr>
                <a:defRPr/>
              </a:pPr>
              <a:t>‹#›</a:t>
            </a:fld>
            <a:endParaRPr lang="en-GB"/>
          </a:p>
        </p:txBody>
      </p:sp>
    </p:spTree>
    <p:extLst>
      <p:ext uri="{BB962C8B-B14F-4D97-AF65-F5344CB8AC3E}">
        <p14:creationId xmlns:p14="http://schemas.microsoft.com/office/powerpoint/2010/main" val="3911110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1D65283-1BEB-40A1-9C52-3B5806ACE597}" type="datetimeFigureOut">
              <a:rPr lang="en-GB"/>
              <a:pPr>
                <a:defRPr/>
              </a:pPr>
              <a:t>27/03/2018</a:t>
            </a:fld>
            <a:endParaRPr lang="en-GB"/>
          </a:p>
        </p:txBody>
      </p:sp>
      <p:sp>
        <p:nvSpPr>
          <p:cNvPr id="5" name="Footer Placeholder 21"/>
          <p:cNvSpPr>
            <a:spLocks noGrp="1"/>
          </p:cNvSpPr>
          <p:nvPr>
            <p:ph type="ftr" sz="quarter" idx="11"/>
          </p:nvPr>
        </p:nvSpPr>
        <p:spPr/>
        <p:txBody>
          <a:bodyPr/>
          <a:lstStyle>
            <a:lvl1pPr>
              <a:defRPr/>
            </a:lvl1pPr>
          </a:lstStyle>
          <a:p>
            <a:pPr>
              <a:defRPr/>
            </a:pPr>
            <a:endParaRPr lang="en-GB"/>
          </a:p>
        </p:txBody>
      </p:sp>
      <p:sp>
        <p:nvSpPr>
          <p:cNvPr id="6" name="Slide Number Placeholder 17"/>
          <p:cNvSpPr>
            <a:spLocks noGrp="1"/>
          </p:cNvSpPr>
          <p:nvPr>
            <p:ph type="sldNum" sz="quarter" idx="12"/>
          </p:nvPr>
        </p:nvSpPr>
        <p:spPr/>
        <p:txBody>
          <a:bodyPr/>
          <a:lstStyle>
            <a:lvl1pPr>
              <a:defRPr/>
            </a:lvl1pPr>
          </a:lstStyle>
          <a:p>
            <a:pPr>
              <a:defRPr/>
            </a:pPr>
            <a:fld id="{63184234-D175-484A-825D-D1C60EFF70D7}" type="slidenum">
              <a:rPr lang="en-GB"/>
              <a:pPr>
                <a:defRPr/>
              </a:pPr>
              <a:t>‹#›</a:t>
            </a:fld>
            <a:endParaRPr lang="en-GB"/>
          </a:p>
        </p:txBody>
      </p:sp>
    </p:spTree>
    <p:extLst>
      <p:ext uri="{BB962C8B-B14F-4D97-AF65-F5344CB8AC3E}">
        <p14:creationId xmlns:p14="http://schemas.microsoft.com/office/powerpoint/2010/main" val="3774577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5CD4D43-56A1-47C0-80A3-5F2ADB8BC35C}" type="datetimeFigureOut">
              <a:rPr lang="en-GB"/>
              <a:pPr>
                <a:defRPr/>
              </a:pPr>
              <a:t>27/03/2018</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3DD4661-D81D-4823-A983-FDAEEF15F205}" type="slidenum">
              <a:rPr lang="en-GB"/>
              <a:pPr>
                <a:defRPr/>
              </a:pPr>
              <a:t>‹#›</a:t>
            </a:fld>
            <a:endParaRPr lang="en-GB"/>
          </a:p>
        </p:txBody>
      </p:sp>
    </p:spTree>
    <p:extLst>
      <p:ext uri="{BB962C8B-B14F-4D97-AF65-F5344CB8AC3E}">
        <p14:creationId xmlns:p14="http://schemas.microsoft.com/office/powerpoint/2010/main" val="7522404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6D609E3-8768-4F02-98C0-65396FDEC2F8}" type="datetimeFigureOut">
              <a:rPr lang="en-GB"/>
              <a:pPr>
                <a:defRPr/>
              </a:pPr>
              <a:t>27/03/2018</a:t>
            </a:fld>
            <a:endParaRPr lang="en-GB"/>
          </a:p>
        </p:txBody>
      </p:sp>
      <p:sp>
        <p:nvSpPr>
          <p:cNvPr id="6" name="Footer Placeholder 21"/>
          <p:cNvSpPr>
            <a:spLocks noGrp="1"/>
          </p:cNvSpPr>
          <p:nvPr>
            <p:ph type="ftr" sz="quarter" idx="11"/>
          </p:nvPr>
        </p:nvSpPr>
        <p:spPr/>
        <p:txBody>
          <a:bodyPr/>
          <a:lstStyle>
            <a:lvl1pPr>
              <a:defRPr/>
            </a:lvl1pPr>
          </a:lstStyle>
          <a:p>
            <a:pPr>
              <a:defRPr/>
            </a:pPr>
            <a:endParaRPr lang="en-GB"/>
          </a:p>
        </p:txBody>
      </p:sp>
      <p:sp>
        <p:nvSpPr>
          <p:cNvPr id="7" name="Slide Number Placeholder 17"/>
          <p:cNvSpPr>
            <a:spLocks noGrp="1"/>
          </p:cNvSpPr>
          <p:nvPr>
            <p:ph type="sldNum" sz="quarter" idx="12"/>
          </p:nvPr>
        </p:nvSpPr>
        <p:spPr/>
        <p:txBody>
          <a:bodyPr/>
          <a:lstStyle>
            <a:lvl1pPr>
              <a:defRPr/>
            </a:lvl1pPr>
          </a:lstStyle>
          <a:p>
            <a:pPr>
              <a:defRPr/>
            </a:pPr>
            <a:fld id="{69E3CD2D-2399-4EB6-84A9-36B2A938C8C5}" type="slidenum">
              <a:rPr lang="en-GB"/>
              <a:pPr>
                <a:defRPr/>
              </a:pPr>
              <a:t>‹#›</a:t>
            </a:fld>
            <a:endParaRPr lang="en-GB"/>
          </a:p>
        </p:txBody>
      </p:sp>
    </p:spTree>
    <p:extLst>
      <p:ext uri="{BB962C8B-B14F-4D97-AF65-F5344CB8AC3E}">
        <p14:creationId xmlns:p14="http://schemas.microsoft.com/office/powerpoint/2010/main" val="53206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330E8332-7FEA-418A-B13B-D88FEEBA102D}" type="datetimeFigureOut">
              <a:rPr lang="en-GB"/>
              <a:pPr>
                <a:defRPr/>
              </a:pPr>
              <a:t>27/03/2018</a:t>
            </a:fld>
            <a:endParaRPr lang="en-GB"/>
          </a:p>
        </p:txBody>
      </p:sp>
      <p:sp>
        <p:nvSpPr>
          <p:cNvPr id="8" name="Footer Placeholder 21"/>
          <p:cNvSpPr>
            <a:spLocks noGrp="1"/>
          </p:cNvSpPr>
          <p:nvPr>
            <p:ph type="ftr" sz="quarter" idx="11"/>
          </p:nvPr>
        </p:nvSpPr>
        <p:spPr/>
        <p:txBody>
          <a:bodyPr/>
          <a:lstStyle>
            <a:lvl1pPr>
              <a:defRPr/>
            </a:lvl1pPr>
          </a:lstStyle>
          <a:p>
            <a:pPr>
              <a:defRPr/>
            </a:pPr>
            <a:endParaRPr lang="en-GB"/>
          </a:p>
        </p:txBody>
      </p:sp>
      <p:sp>
        <p:nvSpPr>
          <p:cNvPr id="9" name="Slide Number Placeholder 17"/>
          <p:cNvSpPr>
            <a:spLocks noGrp="1"/>
          </p:cNvSpPr>
          <p:nvPr>
            <p:ph type="sldNum" sz="quarter" idx="12"/>
          </p:nvPr>
        </p:nvSpPr>
        <p:spPr/>
        <p:txBody>
          <a:bodyPr/>
          <a:lstStyle>
            <a:lvl1pPr>
              <a:defRPr/>
            </a:lvl1pPr>
          </a:lstStyle>
          <a:p>
            <a:pPr>
              <a:defRPr/>
            </a:pPr>
            <a:fld id="{D9106DF6-1C38-432F-B78F-1DCCB6FB972D}" type="slidenum">
              <a:rPr lang="en-GB"/>
              <a:pPr>
                <a:defRPr/>
              </a:pPr>
              <a:t>‹#›</a:t>
            </a:fld>
            <a:endParaRPr lang="en-GB"/>
          </a:p>
        </p:txBody>
      </p:sp>
    </p:spTree>
    <p:extLst>
      <p:ext uri="{BB962C8B-B14F-4D97-AF65-F5344CB8AC3E}">
        <p14:creationId xmlns:p14="http://schemas.microsoft.com/office/powerpoint/2010/main" val="2291190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7DCEC53A-D86D-42AE-842B-2A6F8E02E0C7}" type="datetimeFigureOut">
              <a:rPr lang="en-GB"/>
              <a:pPr>
                <a:defRPr/>
              </a:pPr>
              <a:t>27/03/2018</a:t>
            </a:fld>
            <a:endParaRPr lang="en-GB"/>
          </a:p>
        </p:txBody>
      </p:sp>
      <p:sp>
        <p:nvSpPr>
          <p:cNvPr id="4" name="Footer Placeholder 21"/>
          <p:cNvSpPr>
            <a:spLocks noGrp="1"/>
          </p:cNvSpPr>
          <p:nvPr>
            <p:ph type="ftr" sz="quarter" idx="11"/>
          </p:nvPr>
        </p:nvSpPr>
        <p:spPr/>
        <p:txBody>
          <a:bodyPr/>
          <a:lstStyle>
            <a:lvl1pPr>
              <a:defRPr/>
            </a:lvl1pPr>
          </a:lstStyle>
          <a:p>
            <a:pPr>
              <a:defRPr/>
            </a:pPr>
            <a:endParaRPr lang="en-GB"/>
          </a:p>
        </p:txBody>
      </p:sp>
      <p:sp>
        <p:nvSpPr>
          <p:cNvPr id="5" name="Slide Number Placeholder 17"/>
          <p:cNvSpPr>
            <a:spLocks noGrp="1"/>
          </p:cNvSpPr>
          <p:nvPr>
            <p:ph type="sldNum" sz="quarter" idx="12"/>
          </p:nvPr>
        </p:nvSpPr>
        <p:spPr/>
        <p:txBody>
          <a:bodyPr/>
          <a:lstStyle>
            <a:lvl1pPr>
              <a:defRPr/>
            </a:lvl1pPr>
          </a:lstStyle>
          <a:p>
            <a:pPr>
              <a:defRPr/>
            </a:pPr>
            <a:fld id="{43B3D0A7-830D-445C-9CA6-BAACA4B9B4DE}" type="slidenum">
              <a:rPr lang="en-GB"/>
              <a:pPr>
                <a:defRPr/>
              </a:pPr>
              <a:t>‹#›</a:t>
            </a:fld>
            <a:endParaRPr lang="en-GB"/>
          </a:p>
        </p:txBody>
      </p:sp>
    </p:spTree>
    <p:extLst>
      <p:ext uri="{BB962C8B-B14F-4D97-AF65-F5344CB8AC3E}">
        <p14:creationId xmlns:p14="http://schemas.microsoft.com/office/powerpoint/2010/main" val="145796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51BB8D2-BB8A-4F5D-B68B-5964C062F635}" type="datetimeFigureOut">
              <a:rPr lang="en-GB"/>
              <a:pPr>
                <a:defRPr/>
              </a:pPr>
              <a:t>27/03/2018</a:t>
            </a:fld>
            <a:endParaRPr lang="en-GB"/>
          </a:p>
        </p:txBody>
      </p:sp>
      <p:sp>
        <p:nvSpPr>
          <p:cNvPr id="3" name="Footer Placeholder 21"/>
          <p:cNvSpPr>
            <a:spLocks noGrp="1"/>
          </p:cNvSpPr>
          <p:nvPr>
            <p:ph type="ftr" sz="quarter" idx="11"/>
          </p:nvPr>
        </p:nvSpPr>
        <p:spPr/>
        <p:txBody>
          <a:bodyPr/>
          <a:lstStyle>
            <a:lvl1pPr>
              <a:defRPr/>
            </a:lvl1pPr>
          </a:lstStyle>
          <a:p>
            <a:pPr>
              <a:defRPr/>
            </a:pPr>
            <a:endParaRPr lang="en-GB"/>
          </a:p>
        </p:txBody>
      </p:sp>
      <p:sp>
        <p:nvSpPr>
          <p:cNvPr id="4" name="Slide Number Placeholder 17"/>
          <p:cNvSpPr>
            <a:spLocks noGrp="1"/>
          </p:cNvSpPr>
          <p:nvPr>
            <p:ph type="sldNum" sz="quarter" idx="12"/>
          </p:nvPr>
        </p:nvSpPr>
        <p:spPr/>
        <p:txBody>
          <a:bodyPr/>
          <a:lstStyle>
            <a:lvl1pPr>
              <a:defRPr/>
            </a:lvl1pPr>
          </a:lstStyle>
          <a:p>
            <a:pPr>
              <a:defRPr/>
            </a:pPr>
            <a:fld id="{98691963-2664-45A2-9A60-2C3B0F7D196F}" type="slidenum">
              <a:rPr lang="en-GB"/>
              <a:pPr>
                <a:defRPr/>
              </a:pPr>
              <a:t>‹#›</a:t>
            </a:fld>
            <a:endParaRPr lang="en-GB"/>
          </a:p>
        </p:txBody>
      </p:sp>
    </p:spTree>
    <p:extLst>
      <p:ext uri="{BB962C8B-B14F-4D97-AF65-F5344CB8AC3E}">
        <p14:creationId xmlns:p14="http://schemas.microsoft.com/office/powerpoint/2010/main" val="3389135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ECA5B14-CD7B-4140-AC49-9A5701196A03}" type="datetimeFigureOut">
              <a:rPr lang="en-GB"/>
              <a:pPr>
                <a:defRPr/>
              </a:pPr>
              <a:t>27/03/2018</a:t>
            </a:fld>
            <a:endParaRPr lang="en-GB"/>
          </a:p>
        </p:txBody>
      </p:sp>
      <p:sp>
        <p:nvSpPr>
          <p:cNvPr id="6" name="Footer Placeholder 21"/>
          <p:cNvSpPr>
            <a:spLocks noGrp="1"/>
          </p:cNvSpPr>
          <p:nvPr>
            <p:ph type="ftr" sz="quarter" idx="11"/>
          </p:nvPr>
        </p:nvSpPr>
        <p:spPr/>
        <p:txBody>
          <a:bodyPr/>
          <a:lstStyle>
            <a:lvl1pPr>
              <a:defRPr/>
            </a:lvl1pPr>
          </a:lstStyle>
          <a:p>
            <a:pPr>
              <a:defRPr/>
            </a:pPr>
            <a:endParaRPr lang="en-GB"/>
          </a:p>
        </p:txBody>
      </p:sp>
      <p:sp>
        <p:nvSpPr>
          <p:cNvPr id="7" name="Slide Number Placeholder 17"/>
          <p:cNvSpPr>
            <a:spLocks noGrp="1"/>
          </p:cNvSpPr>
          <p:nvPr>
            <p:ph type="sldNum" sz="quarter" idx="12"/>
          </p:nvPr>
        </p:nvSpPr>
        <p:spPr/>
        <p:txBody>
          <a:bodyPr/>
          <a:lstStyle>
            <a:lvl1pPr>
              <a:defRPr/>
            </a:lvl1pPr>
          </a:lstStyle>
          <a:p>
            <a:pPr>
              <a:defRPr/>
            </a:pPr>
            <a:fld id="{ECEF150C-501D-42C8-9C0A-AF9243AF9C6D}" type="slidenum">
              <a:rPr lang="en-GB"/>
              <a:pPr>
                <a:defRPr/>
              </a:pPr>
              <a:t>‹#›</a:t>
            </a:fld>
            <a:endParaRPr lang="en-GB"/>
          </a:p>
        </p:txBody>
      </p:sp>
    </p:spTree>
    <p:extLst>
      <p:ext uri="{BB962C8B-B14F-4D97-AF65-F5344CB8AC3E}">
        <p14:creationId xmlns:p14="http://schemas.microsoft.com/office/powerpoint/2010/main" val="3815214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C704D60-4425-4A1D-A14E-0CF7FB6CC35C}" type="datetimeFigureOut">
              <a:rPr lang="en-GB"/>
              <a:pPr>
                <a:defRPr/>
              </a:pPr>
              <a:t>27/03/2018</a:t>
            </a:fld>
            <a:endParaRPr lang="en-GB"/>
          </a:p>
        </p:txBody>
      </p:sp>
      <p:sp>
        <p:nvSpPr>
          <p:cNvPr id="10" name="Footer Placeholder 5"/>
          <p:cNvSpPr>
            <a:spLocks noGrp="1"/>
          </p:cNvSpPr>
          <p:nvPr>
            <p:ph type="ftr" sz="quarter" idx="11"/>
          </p:nvPr>
        </p:nvSpPr>
        <p:spPr/>
        <p:txBody>
          <a:bodyPr/>
          <a:lstStyle>
            <a:lvl1pPr>
              <a:defRPr/>
            </a:lvl1pPr>
          </a:lstStyle>
          <a:p>
            <a:pPr>
              <a:defRPr/>
            </a:pPr>
            <a:endParaRPr lang="en-GB"/>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7519B89A-4590-495A-A179-060E87B26B1E}" type="slidenum">
              <a:rPr lang="en-GB"/>
              <a:pPr>
                <a:defRPr/>
              </a:pPr>
              <a:t>‹#›</a:t>
            </a:fld>
            <a:endParaRPr lang="en-GB"/>
          </a:p>
        </p:txBody>
      </p:sp>
    </p:spTree>
    <p:extLst>
      <p:ext uri="{BB962C8B-B14F-4D97-AF65-F5344CB8AC3E}">
        <p14:creationId xmlns:p14="http://schemas.microsoft.com/office/powerpoint/2010/main" val="4104040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112F2717-FF86-4B08-A725-CAE288B25B8A}" type="datetimeFigureOut">
              <a:rPr lang="en-GB"/>
              <a:pPr>
                <a:defRPr/>
              </a:pPr>
              <a:t>27/03/2018</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3AC501FD-5FE1-4CEF-9FC3-C3030F60BEFF}" type="slidenum">
              <a:rPr lang="en-GB"/>
              <a:pPr>
                <a:defRPr/>
              </a:pPr>
              <a:t>‹#›</a:t>
            </a:fld>
            <a:endParaRPr lang="en-GB"/>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95" r:id="rId1"/>
    <p:sldLayoutId id="2147483787" r:id="rId2"/>
    <p:sldLayoutId id="2147483796" r:id="rId3"/>
    <p:sldLayoutId id="2147483788" r:id="rId4"/>
    <p:sldLayoutId id="2147483789" r:id="rId5"/>
    <p:sldLayoutId id="2147483790" r:id="rId6"/>
    <p:sldLayoutId id="2147483791" r:id="rId7"/>
    <p:sldLayoutId id="2147483792" r:id="rId8"/>
    <p:sldLayoutId id="2147483797" r:id="rId9"/>
    <p:sldLayoutId id="2147483793" r:id="rId10"/>
    <p:sldLayoutId id="214748379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395536" y="614363"/>
            <a:ext cx="8424935" cy="5621337"/>
          </a:xfrm>
        </p:spPr>
        <p:txBody>
          <a:bodyPr/>
          <a:lstStyle/>
          <a:p>
            <a:pPr marL="0" indent="0" algn="ctr" eaLnBrk="1" hangingPunct="1">
              <a:buFont typeface="Wingdings 2" pitchFamily="18" charset="2"/>
              <a:buNone/>
            </a:pPr>
            <a:endParaRPr lang="en-GB" sz="2800" b="1" dirty="0" smtClean="0">
              <a:cs typeface="Times New Roman" pitchFamily="18" charset="0"/>
            </a:endParaRPr>
          </a:p>
          <a:p>
            <a:pPr marL="0" indent="0" algn="ctr" eaLnBrk="1" hangingPunct="1">
              <a:buFont typeface="Wingdings 2" pitchFamily="18" charset="2"/>
              <a:buNone/>
            </a:pPr>
            <a:r>
              <a:rPr lang="en-GB" sz="2800" b="1" dirty="0" err="1" smtClean="0">
                <a:cs typeface="Times New Roman" pitchFamily="18" charset="0"/>
              </a:rPr>
              <a:t>Hafiza</a:t>
            </a:r>
            <a:r>
              <a:rPr lang="en-GB" sz="2800" b="1" dirty="0" smtClean="0">
                <a:cs typeface="Times New Roman" pitchFamily="18" charset="0"/>
              </a:rPr>
              <a:t> </a:t>
            </a:r>
            <a:r>
              <a:rPr lang="en-GB" sz="2800" b="1" dirty="0" err="1" smtClean="0">
                <a:cs typeface="Times New Roman" pitchFamily="18" charset="0"/>
              </a:rPr>
              <a:t>Iqra</a:t>
            </a:r>
            <a:r>
              <a:rPr lang="en-GB" sz="2800" b="1" dirty="0" smtClean="0">
                <a:cs typeface="Times New Roman" pitchFamily="18" charset="0"/>
              </a:rPr>
              <a:t> Rasheed </a:t>
            </a:r>
          </a:p>
          <a:p>
            <a:pPr marL="0" indent="0" algn="ctr" eaLnBrk="1" hangingPunct="1">
              <a:buFont typeface="Wingdings 2" pitchFamily="18" charset="2"/>
              <a:buNone/>
            </a:pPr>
            <a:r>
              <a:rPr lang="en-GB" sz="2400" b="1" dirty="0" smtClean="0">
                <a:cs typeface="Times New Roman" pitchFamily="18" charset="0"/>
              </a:rPr>
              <a:t>Roll no. 04</a:t>
            </a:r>
          </a:p>
          <a:p>
            <a:pPr marL="0" indent="0" algn="ctr" eaLnBrk="1" hangingPunct="1">
              <a:buFont typeface="Wingdings 2" pitchFamily="18" charset="2"/>
              <a:buNone/>
            </a:pPr>
            <a:r>
              <a:rPr lang="en-GB" sz="2400" b="1" dirty="0" smtClean="0">
                <a:cs typeface="Times New Roman" pitchFamily="18" charset="0"/>
              </a:rPr>
              <a:t>BHMS 3</a:t>
            </a:r>
            <a:r>
              <a:rPr lang="en-GB" sz="2400" b="1" baseline="30000" dirty="0" smtClean="0">
                <a:cs typeface="Times New Roman" pitchFamily="18" charset="0"/>
              </a:rPr>
              <a:t>rd</a:t>
            </a:r>
            <a:r>
              <a:rPr lang="en-GB" sz="2400" b="1" dirty="0" smtClean="0">
                <a:cs typeface="Times New Roman" pitchFamily="18" charset="0"/>
              </a:rPr>
              <a:t> prof</a:t>
            </a:r>
          </a:p>
          <a:p>
            <a:pPr marL="0" indent="0" algn="ctr" eaLnBrk="1" hangingPunct="1">
              <a:buFont typeface="Wingdings 2" pitchFamily="18" charset="2"/>
              <a:buNone/>
            </a:pPr>
            <a:r>
              <a:rPr lang="en-GB" sz="3200" b="1" dirty="0" smtClean="0">
                <a:solidFill>
                  <a:srgbClr val="FF0000"/>
                </a:solidFill>
                <a:latin typeface="Times New Roman" pitchFamily="18" charset="0"/>
                <a:cs typeface="Times New Roman" pitchFamily="18" charset="0"/>
              </a:rPr>
              <a:t> </a:t>
            </a:r>
            <a:r>
              <a:rPr lang="en-GB" sz="2800" b="1" dirty="0" smtClean="0">
                <a:solidFill>
                  <a:srgbClr val="FF0000"/>
                </a:solidFill>
                <a:latin typeface="+mj-lt"/>
                <a:cs typeface="Times New Roman" pitchFamily="18" charset="0"/>
              </a:rPr>
              <a:t>Topic: Preparation of mother tincture, </a:t>
            </a:r>
          </a:p>
          <a:p>
            <a:pPr marL="0" indent="0" algn="ctr" eaLnBrk="1" hangingPunct="1">
              <a:buFont typeface="Wingdings 2" pitchFamily="18" charset="2"/>
              <a:buNone/>
            </a:pPr>
            <a:r>
              <a:rPr lang="en-GB" sz="2800" b="1" dirty="0">
                <a:solidFill>
                  <a:srgbClr val="FF0000"/>
                </a:solidFill>
                <a:latin typeface="+mj-lt"/>
                <a:cs typeface="Times New Roman" pitchFamily="18" charset="0"/>
              </a:rPr>
              <a:t> </a:t>
            </a:r>
            <a:r>
              <a:rPr lang="en-GB" sz="2800" b="1" dirty="0" smtClean="0">
                <a:solidFill>
                  <a:srgbClr val="FF0000"/>
                </a:solidFill>
                <a:latin typeface="+mj-lt"/>
                <a:cs typeface="Times New Roman" pitchFamily="18" charset="0"/>
              </a:rPr>
              <a:t>             solutions and potencies.</a:t>
            </a:r>
          </a:p>
          <a:p>
            <a:pPr marL="0" indent="0" eaLnBrk="1" hangingPunct="1">
              <a:buFont typeface="Wingdings 2" pitchFamily="18" charset="2"/>
              <a:buNone/>
            </a:pPr>
            <a:endParaRPr lang="en-GB" sz="3200" b="1" dirty="0">
              <a:latin typeface="Times New Roman" pitchFamily="18" charset="0"/>
              <a:cs typeface="Times New Roman" pitchFamily="18" charset="0"/>
            </a:endParaRPr>
          </a:p>
          <a:p>
            <a:pPr marL="0" indent="0" algn="ctr" eaLnBrk="1" hangingPunct="1">
              <a:buFont typeface="Wingdings 2" pitchFamily="18" charset="2"/>
              <a:buNone/>
            </a:pPr>
            <a:r>
              <a:rPr lang="en-GB" sz="3200" b="1" dirty="0" smtClean="0">
                <a:solidFill>
                  <a:srgbClr val="0070C0"/>
                </a:solidFill>
                <a:latin typeface="+mj-lt"/>
                <a:cs typeface="Times New Roman" pitchFamily="18" charset="0"/>
              </a:rPr>
              <a:t>University college of conventional medicine </a:t>
            </a:r>
          </a:p>
          <a:p>
            <a:pPr marL="0" indent="0" eaLnBrk="1" hangingPunct="1">
              <a:buFont typeface="Wingdings 2" pitchFamily="18" charset="2"/>
              <a:buNone/>
            </a:pPr>
            <a:r>
              <a:rPr lang="en-GB" sz="3200" b="1" dirty="0" smtClean="0">
                <a:latin typeface="Old English Text MT" pitchFamily="66" charset="0"/>
                <a:cs typeface="Times New Roman" pitchFamily="18" charset="0"/>
              </a:rPr>
              <a:t>       The </a:t>
            </a:r>
            <a:r>
              <a:rPr lang="en-GB" sz="3200" b="1" dirty="0" err="1" smtClean="0">
                <a:latin typeface="Old English Text MT" pitchFamily="66" charset="0"/>
                <a:cs typeface="Times New Roman" pitchFamily="18" charset="0"/>
              </a:rPr>
              <a:t>Islamia</a:t>
            </a:r>
            <a:r>
              <a:rPr lang="en-GB" sz="3200" b="1" dirty="0" smtClean="0">
                <a:latin typeface="Old English Text MT" pitchFamily="66" charset="0"/>
                <a:cs typeface="Times New Roman" pitchFamily="18" charset="0"/>
              </a:rPr>
              <a:t> University of Bahawalpur</a:t>
            </a:r>
          </a:p>
          <a:p>
            <a:pPr marL="0" indent="0" eaLnBrk="1" hangingPunct="1">
              <a:buFont typeface="Wingdings 2" pitchFamily="18" charset="2"/>
              <a:buNone/>
            </a:pPr>
            <a:endParaRPr lang="en-GB" sz="3200" b="1" dirty="0" smtClean="0">
              <a:latin typeface="Times New Roman" pitchFamily="18" charset="0"/>
              <a:cs typeface="Times New Roman" pitchFamily="18" charset="0"/>
            </a:endParaRPr>
          </a:p>
          <a:p>
            <a:pPr marL="0" indent="0" eaLnBrk="1" hangingPunct="1">
              <a:buFont typeface="Wingdings 2" pitchFamily="18" charset="2"/>
              <a:buNone/>
            </a:pPr>
            <a:endParaRPr lang="en-GB" sz="3200" b="1" dirty="0" smtClean="0">
              <a:latin typeface="Times New Roman" pitchFamily="18" charset="0"/>
              <a:cs typeface="Times New Roman" pitchFamily="18" charset="0"/>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95288" y="1201738"/>
            <a:ext cx="8424862" cy="5522912"/>
          </a:xfrm>
        </p:spPr>
        <p:txBody>
          <a:bodyPr/>
          <a:lstStyle/>
          <a:p>
            <a:pPr marL="0" indent="0" algn="ctr" eaLnBrk="1" hangingPunct="1">
              <a:buFont typeface="Wingdings 2" pitchFamily="18" charset="2"/>
              <a:buNone/>
            </a:pPr>
            <a:r>
              <a:rPr lang="en-GB" sz="2400" b="1" dirty="0" smtClean="0"/>
              <a:t>Class I</a:t>
            </a:r>
          </a:p>
          <a:p>
            <a:pPr marL="0" indent="0" eaLnBrk="1" hangingPunct="1">
              <a:buFont typeface="Wingdings 2" pitchFamily="18" charset="2"/>
              <a:buNone/>
            </a:pPr>
            <a:r>
              <a:rPr lang="en-GB" sz="2000" b="1" dirty="0" smtClean="0">
                <a:latin typeface="Times New Roman" pitchFamily="18" charset="0"/>
                <a:cs typeface="Times New Roman" pitchFamily="18" charset="0"/>
              </a:rPr>
              <a:t>Introduction:</a:t>
            </a:r>
          </a:p>
          <a:p>
            <a:pPr marL="0" indent="0" eaLnBrk="1" hangingPunct="1">
              <a:buFont typeface="Wingdings 2" pitchFamily="18" charset="2"/>
              <a:buNone/>
            </a:pPr>
            <a:r>
              <a:rPr lang="en-GB" sz="2000" dirty="0" smtClean="0">
                <a:latin typeface="Times New Roman" pitchFamily="18" charset="0"/>
                <a:cs typeface="Times New Roman" pitchFamily="18" charset="0"/>
              </a:rPr>
              <a:t>Most juicy plants are include in this class which not contains resins, </a:t>
            </a:r>
            <a:r>
              <a:rPr lang="en-GB" sz="2000" dirty="0" err="1" smtClean="0">
                <a:latin typeface="Times New Roman" pitchFamily="18" charset="0"/>
                <a:cs typeface="Times New Roman" pitchFamily="18" charset="0"/>
              </a:rPr>
              <a:t>terpins</a:t>
            </a:r>
            <a:r>
              <a:rPr lang="en-GB" sz="2000" dirty="0" smtClean="0">
                <a:latin typeface="Times New Roman" pitchFamily="18" charset="0"/>
                <a:cs typeface="Times New Roman" pitchFamily="18" charset="0"/>
              </a:rPr>
              <a:t> and volatile oils like most European plants.</a:t>
            </a:r>
          </a:p>
          <a:p>
            <a:pPr marL="0" indent="0" eaLnBrk="1" hangingPunct="1">
              <a:buFont typeface="Wingdings 2" pitchFamily="18" charset="2"/>
              <a:buNone/>
            </a:pPr>
            <a:r>
              <a:rPr lang="en-GB" sz="2000" dirty="0" smtClean="0">
                <a:latin typeface="Times New Roman" pitchFamily="18" charset="0"/>
                <a:cs typeface="Times New Roman" pitchFamily="18" charset="0"/>
              </a:rPr>
              <a:t>Tinctures prepared with equal parts by weight of drug juice and alcohol </a:t>
            </a:r>
            <a:r>
              <a:rPr lang="en-GB" sz="2000" dirty="0" err="1" smtClean="0">
                <a:latin typeface="Times New Roman" pitchFamily="18" charset="0"/>
                <a:cs typeface="Times New Roman" pitchFamily="18" charset="0"/>
              </a:rPr>
              <a:t>i.e</a:t>
            </a:r>
            <a:r>
              <a:rPr lang="en-GB" sz="2000" dirty="0" smtClean="0">
                <a:latin typeface="Times New Roman" pitchFamily="18" charset="0"/>
                <a:cs typeface="Times New Roman" pitchFamily="18" charset="0"/>
              </a:rPr>
              <a:t> 1:1.</a:t>
            </a:r>
          </a:p>
          <a:p>
            <a:pPr marL="0" indent="0" eaLnBrk="1" hangingPunct="1">
              <a:buFont typeface="Wingdings 2" pitchFamily="18" charset="2"/>
              <a:buNone/>
            </a:pPr>
            <a:r>
              <a:rPr lang="en-GB" sz="2000" b="1" dirty="0" smtClean="0">
                <a:latin typeface="Times New Roman" pitchFamily="18" charset="0"/>
                <a:cs typeface="Times New Roman" pitchFamily="18" charset="0"/>
              </a:rPr>
              <a:t>Preparation of Mother tincture:</a:t>
            </a:r>
          </a:p>
          <a:p>
            <a:pPr marL="0" indent="0" eaLnBrk="1" hangingPunct="1">
              <a:buFont typeface="Wingdings 2" pitchFamily="18" charset="2"/>
              <a:buNone/>
            </a:pPr>
            <a:r>
              <a:rPr lang="en-GB" sz="2400" u="sng" dirty="0" smtClean="0">
                <a:latin typeface="Times New Roman" pitchFamily="18" charset="0"/>
                <a:cs typeface="Times New Roman" pitchFamily="18" charset="0"/>
              </a:rPr>
              <a:t>Requirements;</a:t>
            </a:r>
          </a:p>
          <a:p>
            <a:pPr marL="0" indent="0" eaLnBrk="1" hangingPunct="1">
              <a:buFont typeface="Wingdings 2" pitchFamily="18" charset="2"/>
              <a:buNone/>
            </a:pPr>
            <a:r>
              <a:rPr lang="en-GB" sz="2000" dirty="0" smtClean="0">
                <a:latin typeface="Times New Roman" pitchFamily="18" charset="0"/>
                <a:cs typeface="Times New Roman" pitchFamily="18" charset="0"/>
              </a:rPr>
              <a:t>1) </a:t>
            </a:r>
            <a:r>
              <a:rPr lang="en-GB" sz="2000" u="sng" dirty="0" smtClean="0">
                <a:latin typeface="Times New Roman" pitchFamily="18" charset="0"/>
                <a:cs typeface="Times New Roman" pitchFamily="18" charset="0"/>
              </a:rPr>
              <a:t>Ingredients.</a:t>
            </a:r>
          </a:p>
          <a:p>
            <a:pPr marL="0" indent="0" eaLnBrk="1" hangingPunct="1">
              <a:buFont typeface="Wingdings 2" pitchFamily="18" charset="2"/>
              <a:buNone/>
            </a:pPr>
            <a:r>
              <a:rPr lang="en-GB" sz="2000" dirty="0" smtClean="0">
                <a:latin typeface="Times New Roman" pitchFamily="18" charset="0"/>
                <a:cs typeface="Times New Roman" pitchFamily="18" charset="0"/>
              </a:rPr>
              <a:t>a) Selected drug substances (fresh plants).</a:t>
            </a:r>
          </a:p>
          <a:p>
            <a:pPr marL="0" indent="0" eaLnBrk="1" hangingPunct="1">
              <a:buFont typeface="Wingdings 2" pitchFamily="18" charset="2"/>
              <a:buNone/>
            </a:pPr>
            <a:r>
              <a:rPr lang="en-GB" sz="2000" dirty="0" smtClean="0">
                <a:latin typeface="Times New Roman" pitchFamily="18" charset="0"/>
                <a:cs typeface="Times New Roman" pitchFamily="18" charset="0"/>
              </a:rPr>
              <a:t>b) Strong alcohol.</a:t>
            </a:r>
          </a:p>
          <a:p>
            <a:pPr marL="0" indent="0" eaLnBrk="1" hangingPunct="1">
              <a:buFont typeface="Wingdings 2" pitchFamily="18" charset="2"/>
              <a:buNone/>
            </a:pPr>
            <a:r>
              <a:rPr lang="en-GB" sz="2000" dirty="0" smtClean="0">
                <a:latin typeface="Times New Roman" pitchFamily="18" charset="0"/>
                <a:cs typeface="Times New Roman" pitchFamily="18" charset="0"/>
              </a:rPr>
              <a:t>2) </a:t>
            </a:r>
            <a:r>
              <a:rPr lang="en-GB" sz="2000" u="sng" dirty="0" smtClean="0">
                <a:latin typeface="Times New Roman" pitchFamily="18" charset="0"/>
                <a:cs typeface="Times New Roman" pitchFamily="18" charset="0"/>
              </a:rPr>
              <a:t>Utensils and apparatus</a:t>
            </a:r>
          </a:p>
          <a:p>
            <a:pPr marL="0" indent="0" eaLnBrk="1" hangingPunct="1">
              <a:buFont typeface="Wingdings 2" pitchFamily="18" charset="2"/>
              <a:buNone/>
            </a:pPr>
            <a:r>
              <a:rPr lang="en-GB" sz="2000" dirty="0" smtClean="0">
                <a:latin typeface="Times New Roman" pitchFamily="18" charset="0"/>
                <a:cs typeface="Times New Roman" pitchFamily="18" charset="0"/>
              </a:rPr>
              <a:t>a) Wooden chopping board and knife.</a:t>
            </a:r>
          </a:p>
          <a:p>
            <a:pPr marL="0" indent="0" eaLnBrk="1" hangingPunct="1">
              <a:buFont typeface="Wingdings 2" pitchFamily="18" charset="2"/>
              <a:buNone/>
            </a:pPr>
            <a:r>
              <a:rPr lang="en-GB" sz="2000" dirty="0" smtClean="0">
                <a:latin typeface="Times New Roman" pitchFamily="18" charset="0"/>
                <a:cs typeface="Times New Roman" pitchFamily="18" charset="0"/>
              </a:rPr>
              <a:t>b) Porcelain mortar and pestle.</a:t>
            </a:r>
          </a:p>
          <a:p>
            <a:pPr marL="0" indent="0" eaLnBrk="1" hangingPunct="1">
              <a:buFont typeface="Wingdings 2" pitchFamily="18" charset="2"/>
              <a:buNone/>
            </a:pPr>
            <a:r>
              <a:rPr lang="en-GB" sz="2000" dirty="0" smtClean="0">
                <a:latin typeface="Times New Roman" pitchFamily="18" charset="0"/>
                <a:cs typeface="Times New Roman" pitchFamily="18" charset="0"/>
              </a:rPr>
              <a:t>c) Horn made spatula.</a:t>
            </a:r>
          </a:p>
        </p:txBody>
      </p:sp>
      <p:pic>
        <p:nvPicPr>
          <p:cNvPr id="1026" name="Picture 2" descr="C:\Users\Farah\Downloads\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3254573"/>
            <a:ext cx="2046635" cy="161458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arah\Downloads\White-Mortar-and-Pest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2970" y="3248980"/>
            <a:ext cx="2129997" cy="16201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Farah\Downloads\t14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5040111"/>
            <a:ext cx="2376264" cy="1574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arah\Downloads\1-Meter-Hemp-Cotton-Linen-Fabric-For-Patchwork-Sewing-Dolls-Painting-Textiles-Curtains-Bags-Tablecloth-Width.jpg_640x64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1196752"/>
            <a:ext cx="1944216" cy="194421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Farah\Downloads\65696176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7473" y="1196752"/>
            <a:ext cx="2508623" cy="19324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Farah\Downloads\downloa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477" y="1196752"/>
            <a:ext cx="2181225" cy="194421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Farah\Downloads\download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074" y="3933056"/>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Farah\Downloads\step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6343" y="3933055"/>
            <a:ext cx="2773769"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Farah\Downloads\ashless-filter-paper-500x50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3886" y="3933056"/>
            <a:ext cx="2286000" cy="21431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3616" y="3212976"/>
            <a:ext cx="1374735" cy="369332"/>
          </a:xfrm>
          <a:prstGeom prst="rect">
            <a:avLst/>
          </a:prstGeom>
          <a:noFill/>
        </p:spPr>
        <p:txBody>
          <a:bodyPr wrap="none" rtlCol="0">
            <a:spAutoFit/>
          </a:bodyPr>
          <a:lstStyle/>
          <a:p>
            <a:r>
              <a:rPr lang="en-GB" b="1" dirty="0" smtClean="0"/>
              <a:t>Linin cloth</a:t>
            </a:r>
            <a:endParaRPr lang="en-GB" b="1" dirty="0"/>
          </a:p>
        </p:txBody>
      </p:sp>
      <p:sp>
        <p:nvSpPr>
          <p:cNvPr id="13" name="TextBox 12"/>
          <p:cNvSpPr txBox="1"/>
          <p:nvPr/>
        </p:nvSpPr>
        <p:spPr>
          <a:xfrm>
            <a:off x="3515944" y="3212976"/>
            <a:ext cx="1374735" cy="369332"/>
          </a:xfrm>
          <a:prstGeom prst="rect">
            <a:avLst/>
          </a:prstGeom>
          <a:noFill/>
        </p:spPr>
        <p:txBody>
          <a:bodyPr wrap="none" rtlCol="0">
            <a:spAutoFit/>
          </a:bodyPr>
          <a:lstStyle/>
          <a:p>
            <a:r>
              <a:rPr lang="en-GB" b="1" dirty="0" smtClean="0"/>
              <a:t>Linin cloth</a:t>
            </a:r>
            <a:endParaRPr lang="en-GB" b="1" dirty="0"/>
          </a:p>
        </p:txBody>
      </p:sp>
      <p:sp>
        <p:nvSpPr>
          <p:cNvPr id="14" name="TextBox 13"/>
          <p:cNvSpPr txBox="1"/>
          <p:nvPr/>
        </p:nvSpPr>
        <p:spPr>
          <a:xfrm>
            <a:off x="6540280" y="3212976"/>
            <a:ext cx="944233" cy="369332"/>
          </a:xfrm>
          <a:prstGeom prst="rect">
            <a:avLst/>
          </a:prstGeom>
          <a:noFill/>
        </p:spPr>
        <p:txBody>
          <a:bodyPr wrap="none" rtlCol="0">
            <a:spAutoFit/>
          </a:bodyPr>
          <a:lstStyle/>
          <a:p>
            <a:r>
              <a:rPr lang="en-GB" b="1" dirty="0" smtClean="0"/>
              <a:t>Beaker</a:t>
            </a:r>
          </a:p>
        </p:txBody>
      </p:sp>
      <p:sp>
        <p:nvSpPr>
          <p:cNvPr id="15" name="TextBox 14"/>
          <p:cNvSpPr txBox="1"/>
          <p:nvPr/>
        </p:nvSpPr>
        <p:spPr>
          <a:xfrm>
            <a:off x="3131840" y="6084004"/>
            <a:ext cx="2144113" cy="369332"/>
          </a:xfrm>
          <a:prstGeom prst="rect">
            <a:avLst/>
          </a:prstGeom>
          <a:noFill/>
        </p:spPr>
        <p:txBody>
          <a:bodyPr wrap="none" rtlCol="0">
            <a:spAutoFit/>
          </a:bodyPr>
          <a:lstStyle/>
          <a:p>
            <a:r>
              <a:rPr lang="en-GB" b="1" dirty="0" smtClean="0"/>
              <a:t>Funnel with stand</a:t>
            </a:r>
            <a:endParaRPr lang="en-GB" b="1" dirty="0"/>
          </a:p>
        </p:txBody>
      </p:sp>
      <p:sp>
        <p:nvSpPr>
          <p:cNvPr id="16" name="TextBox 15"/>
          <p:cNvSpPr txBox="1"/>
          <p:nvPr/>
        </p:nvSpPr>
        <p:spPr>
          <a:xfrm>
            <a:off x="926854" y="6093296"/>
            <a:ext cx="755335" cy="369332"/>
          </a:xfrm>
          <a:prstGeom prst="rect">
            <a:avLst/>
          </a:prstGeom>
          <a:noFill/>
        </p:spPr>
        <p:txBody>
          <a:bodyPr wrap="none" rtlCol="0">
            <a:spAutoFit/>
          </a:bodyPr>
          <a:lstStyle/>
          <a:p>
            <a:r>
              <a:rPr lang="en-GB" b="1" dirty="0" smtClean="0"/>
              <a:t>Phial</a:t>
            </a:r>
            <a:endParaRPr lang="en-GB" b="1" dirty="0"/>
          </a:p>
        </p:txBody>
      </p:sp>
      <p:sp>
        <p:nvSpPr>
          <p:cNvPr id="17" name="TextBox 16"/>
          <p:cNvSpPr txBox="1"/>
          <p:nvPr/>
        </p:nvSpPr>
        <p:spPr>
          <a:xfrm>
            <a:off x="6540280" y="6093296"/>
            <a:ext cx="1455463" cy="369332"/>
          </a:xfrm>
          <a:prstGeom prst="rect">
            <a:avLst/>
          </a:prstGeom>
          <a:noFill/>
        </p:spPr>
        <p:txBody>
          <a:bodyPr wrap="none" rtlCol="0">
            <a:spAutoFit/>
          </a:bodyPr>
          <a:lstStyle/>
          <a:p>
            <a:r>
              <a:rPr lang="en-GB" b="1" dirty="0" smtClean="0"/>
              <a:t>Filter Paper</a:t>
            </a:r>
            <a:endParaRPr lang="en-GB" b="1" dirty="0"/>
          </a:p>
        </p:txBody>
      </p:sp>
    </p:spTree>
    <p:extLst>
      <p:ext uri="{BB962C8B-B14F-4D97-AF65-F5344CB8AC3E}">
        <p14:creationId xmlns:p14="http://schemas.microsoft.com/office/powerpoint/2010/main" val="163907068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68313" y="1052513"/>
            <a:ext cx="8229600" cy="5686425"/>
          </a:xfrm>
        </p:spPr>
        <p:txBody>
          <a:bodyPr/>
          <a:lstStyle/>
          <a:p>
            <a:pPr marL="0" indent="0">
              <a:buFont typeface="Wingdings 2" pitchFamily="18" charset="2"/>
              <a:buNone/>
            </a:pPr>
            <a:r>
              <a:rPr lang="en-GB" sz="2000" dirty="0" smtClean="0">
                <a:latin typeface="Times New Roman" pitchFamily="18" charset="0"/>
                <a:cs typeface="Times New Roman" pitchFamily="18" charset="0"/>
              </a:rPr>
              <a:t>d) Linen cloth.</a:t>
            </a:r>
          </a:p>
          <a:p>
            <a:pPr marL="0" indent="0">
              <a:buFont typeface="Wingdings 2" pitchFamily="18" charset="2"/>
              <a:buNone/>
            </a:pPr>
            <a:r>
              <a:rPr lang="en-GB" sz="2000" dirty="0" smtClean="0">
                <a:latin typeface="Times New Roman" pitchFamily="18" charset="0"/>
                <a:cs typeface="Times New Roman" pitchFamily="18" charset="0"/>
              </a:rPr>
              <a:t>e) Clean small beaker.</a:t>
            </a:r>
          </a:p>
          <a:p>
            <a:pPr marL="0" indent="0">
              <a:buFont typeface="Wingdings 2" pitchFamily="18" charset="2"/>
              <a:buNone/>
            </a:pPr>
            <a:r>
              <a:rPr lang="en-GB" sz="2000" dirty="0" smtClean="0">
                <a:latin typeface="Times New Roman" pitchFamily="18" charset="0"/>
                <a:cs typeface="Times New Roman" pitchFamily="18" charset="0"/>
              </a:rPr>
              <a:t>f) Glass stoppered phial.</a:t>
            </a:r>
          </a:p>
          <a:p>
            <a:pPr marL="0" indent="0">
              <a:buFont typeface="Wingdings 2" pitchFamily="18" charset="2"/>
              <a:buNone/>
            </a:pPr>
            <a:r>
              <a:rPr lang="en-GB" sz="2000" dirty="0" smtClean="0">
                <a:latin typeface="Times New Roman" pitchFamily="18" charset="0"/>
                <a:cs typeface="Times New Roman" pitchFamily="18" charset="0"/>
              </a:rPr>
              <a:t>g) Glass funnel with stand.</a:t>
            </a:r>
          </a:p>
          <a:p>
            <a:pPr marL="0" indent="0">
              <a:buFont typeface="Wingdings 2" pitchFamily="18" charset="2"/>
              <a:buNone/>
            </a:pPr>
            <a:r>
              <a:rPr lang="en-GB" sz="2000" dirty="0" smtClean="0">
                <a:latin typeface="Times New Roman" pitchFamily="18" charset="0"/>
                <a:cs typeface="Times New Roman" pitchFamily="18" charset="0"/>
              </a:rPr>
              <a:t>h) Filter paper.</a:t>
            </a:r>
          </a:p>
          <a:p>
            <a:pPr marL="0" indent="0">
              <a:buFont typeface="Wingdings 2" pitchFamily="18" charset="2"/>
              <a:buNone/>
            </a:pPr>
            <a:r>
              <a:rPr lang="en-GB" sz="2000" dirty="0" smtClean="0">
                <a:latin typeface="Times New Roman" pitchFamily="18" charset="0"/>
                <a:cs typeface="Times New Roman" pitchFamily="18" charset="0"/>
              </a:rPr>
              <a:t>i) Another clean phial with a new, non porous velvet cork.</a:t>
            </a:r>
          </a:p>
          <a:p>
            <a:pPr marL="0" indent="0">
              <a:buFont typeface="Wingdings 2" pitchFamily="18" charset="2"/>
              <a:buNone/>
            </a:pPr>
            <a:r>
              <a:rPr lang="en-GB" sz="2000" dirty="0" smtClean="0">
                <a:latin typeface="Times New Roman" pitchFamily="18" charset="0"/>
                <a:cs typeface="Times New Roman" pitchFamily="18" charset="0"/>
              </a:rPr>
              <a:t>j) Balance with weight box.</a:t>
            </a:r>
          </a:p>
          <a:p>
            <a:pPr marL="0" indent="0">
              <a:buFont typeface="Wingdings 2" pitchFamily="18" charset="2"/>
              <a:buNone/>
            </a:pPr>
            <a:r>
              <a:rPr lang="en-GB" sz="2000" dirty="0" smtClean="0">
                <a:latin typeface="Times New Roman" pitchFamily="18" charset="0"/>
                <a:cs typeface="Times New Roman" pitchFamily="18" charset="0"/>
              </a:rPr>
              <a:t>k) Pen, paper, gums, scissors etc.</a:t>
            </a:r>
          </a:p>
          <a:p>
            <a:pPr marL="0" indent="0">
              <a:buFont typeface="Wingdings 2" pitchFamily="18" charset="2"/>
              <a:buNone/>
            </a:pPr>
            <a:r>
              <a:rPr lang="en-GB" sz="2400" b="1" dirty="0" smtClean="0">
                <a:latin typeface="Times New Roman" pitchFamily="18" charset="0"/>
                <a:cs typeface="Times New Roman" pitchFamily="18" charset="0"/>
              </a:rPr>
              <a:t>Procedure:</a:t>
            </a:r>
          </a:p>
          <a:p>
            <a:pPr marL="0" indent="0">
              <a:buFont typeface="Wingdings 2" pitchFamily="18" charset="2"/>
              <a:buNone/>
            </a:pPr>
            <a:r>
              <a:rPr lang="en-GB" sz="2000" dirty="0" smtClean="0">
                <a:latin typeface="Times New Roman" pitchFamily="18" charset="0"/>
                <a:cs typeface="Times New Roman" pitchFamily="18" charset="0"/>
              </a:rPr>
              <a:t>1) The fresh plant or part of plant are cut into small pieces with </a:t>
            </a:r>
            <a:r>
              <a:rPr lang="en-GB" sz="2000" dirty="0" err="1" smtClean="0">
                <a:latin typeface="Times New Roman" pitchFamily="18" charset="0"/>
                <a:cs typeface="Times New Roman" pitchFamily="18" charset="0"/>
              </a:rPr>
              <a:t>awell</a:t>
            </a:r>
            <a:r>
              <a:rPr lang="en-GB" sz="2000" dirty="0" smtClean="0">
                <a:latin typeface="Times New Roman" pitchFamily="18" charset="0"/>
                <a:cs typeface="Times New Roman" pitchFamily="18" charset="0"/>
              </a:rPr>
              <a:t> polished steel knife, free from rust, on a clean chopping board and pounded to a pulp with mortar and pestle.</a:t>
            </a:r>
          </a:p>
          <a:p>
            <a:pPr marL="0" indent="0">
              <a:buFont typeface="Wingdings 2" pitchFamily="18" charset="2"/>
              <a:buNone/>
            </a:pPr>
            <a:r>
              <a:rPr lang="en-GB" sz="2000" dirty="0" smtClean="0">
                <a:latin typeface="Times New Roman" pitchFamily="18" charset="0"/>
                <a:cs typeface="Times New Roman" pitchFamily="18" charset="0"/>
              </a:rPr>
              <a:t>2) The pulp is now enclosed in a new linen cloth and the juice is expressed by mean of a press, or by wringing the cloth.</a:t>
            </a:r>
          </a:p>
          <a:p>
            <a:pPr marL="0" indent="0">
              <a:buFont typeface="Wingdings 2" pitchFamily="18" charset="2"/>
              <a:buNone/>
            </a:pPr>
            <a:r>
              <a:rPr lang="en-GB" sz="2000" dirty="0" smtClean="0">
                <a:latin typeface="Times New Roman" pitchFamily="18" charset="0"/>
                <a:cs typeface="Times New Roman" pitchFamily="18" charset="0"/>
              </a:rPr>
              <a:t>3) Expressed juice is weighed and kept in a glass jar.</a:t>
            </a: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468313" y="1381125"/>
            <a:ext cx="8229600" cy="5468938"/>
          </a:xfrm>
        </p:spPr>
        <p:txBody>
          <a:bodyPr/>
          <a:lstStyle/>
          <a:p>
            <a:pPr marL="0" indent="0">
              <a:buFont typeface="Wingdings 2" pitchFamily="18" charset="2"/>
              <a:buNone/>
            </a:pPr>
            <a:r>
              <a:rPr lang="en-GB" sz="2000" dirty="0" smtClean="0">
                <a:latin typeface="Times New Roman" pitchFamily="18" charset="0"/>
                <a:cs typeface="Times New Roman" pitchFamily="18" charset="0"/>
              </a:rPr>
              <a:t>4)Equal quantity by weight of strong alcohol is added to it.</a:t>
            </a:r>
          </a:p>
          <a:p>
            <a:pPr marL="0" indent="0">
              <a:buFont typeface="Wingdings 2" pitchFamily="18" charset="2"/>
              <a:buNone/>
            </a:pPr>
            <a:r>
              <a:rPr lang="en-GB" sz="2000" dirty="0" smtClean="0">
                <a:latin typeface="Times New Roman" pitchFamily="18" charset="0"/>
                <a:cs typeface="Times New Roman" pitchFamily="18" charset="0"/>
              </a:rPr>
              <a:t>5)The mixture is shaken vigorously for some time and then put into a well stoppered bottle and allow to stand for eight days, in a cool dark place and is then filtered.</a:t>
            </a:r>
          </a:p>
          <a:p>
            <a:pPr marL="0" indent="0">
              <a:buFont typeface="Wingdings 2" pitchFamily="18" charset="2"/>
              <a:buNone/>
            </a:pPr>
            <a:r>
              <a:rPr lang="en-GB" sz="2000" dirty="0" smtClean="0">
                <a:latin typeface="Times New Roman" pitchFamily="18" charset="0"/>
                <a:cs typeface="Times New Roman" pitchFamily="18" charset="0"/>
              </a:rPr>
              <a:t>5)Then it is poured in a clean phial provided with a best quality of new, non porous, velvet cork.</a:t>
            </a:r>
          </a:p>
          <a:p>
            <a:pPr marL="0" indent="0">
              <a:buFont typeface="Wingdings 2" pitchFamily="18" charset="2"/>
              <a:buNone/>
            </a:pPr>
            <a:r>
              <a:rPr lang="en-GB" sz="2000" b="1" dirty="0" smtClean="0">
                <a:latin typeface="Times New Roman" pitchFamily="18" charset="0"/>
                <a:cs typeface="Times New Roman" pitchFamily="18" charset="0"/>
              </a:rPr>
              <a:t>Drug power:</a:t>
            </a:r>
          </a:p>
          <a:p>
            <a:pPr marL="0" indent="0">
              <a:buFont typeface="Wingdings 2" pitchFamily="18" charset="2"/>
              <a:buNone/>
            </a:pPr>
            <a:r>
              <a:rPr lang="en-GB" sz="2000" dirty="0" smtClean="0">
                <a:latin typeface="Times New Roman" pitchFamily="18" charset="0"/>
                <a:cs typeface="Times New Roman" pitchFamily="18" charset="0"/>
              </a:rPr>
              <a:t>Drug substance            solvent/ vehicle           mother tincture</a:t>
            </a:r>
          </a:p>
          <a:p>
            <a:pPr marL="0" indent="0">
              <a:buFont typeface="Wingdings 2" pitchFamily="18" charset="2"/>
              <a:buNone/>
            </a:pPr>
            <a:r>
              <a:rPr lang="en-GB" sz="2800" dirty="0" smtClean="0">
                <a:latin typeface="Times New Roman" pitchFamily="18" charset="0"/>
                <a:cs typeface="Times New Roman" pitchFamily="18" charset="0"/>
              </a:rPr>
              <a:t>      </a:t>
            </a:r>
            <a:r>
              <a:rPr lang="en-GB" sz="2000" dirty="0" smtClean="0">
                <a:latin typeface="Times New Roman" pitchFamily="18" charset="0"/>
                <a:cs typeface="Times New Roman" pitchFamily="18" charset="0"/>
              </a:rPr>
              <a:t>1ml                              </a:t>
            </a:r>
            <a:r>
              <a:rPr lang="en-GB" sz="2000" dirty="0" err="1" smtClean="0">
                <a:latin typeface="Times New Roman" pitchFamily="18" charset="0"/>
                <a:cs typeface="Times New Roman" pitchFamily="18" charset="0"/>
              </a:rPr>
              <a:t>1ml</a:t>
            </a:r>
            <a:r>
              <a:rPr lang="en-GB" sz="2000" dirty="0" smtClean="0">
                <a:latin typeface="Times New Roman" pitchFamily="18" charset="0"/>
                <a:cs typeface="Times New Roman" pitchFamily="18" charset="0"/>
              </a:rPr>
              <a:t>                              2ml</a:t>
            </a:r>
          </a:p>
          <a:p>
            <a:pPr marL="0" indent="0">
              <a:buFont typeface="Wingdings 2" pitchFamily="18" charset="2"/>
              <a:buNone/>
            </a:pPr>
            <a:r>
              <a:rPr lang="en-GB" sz="2000" dirty="0" smtClean="0">
                <a:latin typeface="Times New Roman" pitchFamily="18" charset="0"/>
                <a:cs typeface="Times New Roman" pitchFamily="18" charset="0"/>
              </a:rPr>
              <a:t>In 2ml mother tincture, the drug substance is 1ml. In 1ml mother tincture, the drug substance is 1/2ml.</a:t>
            </a:r>
          </a:p>
          <a:p>
            <a:pPr marL="0" indent="0">
              <a:buFont typeface="Wingdings 2" pitchFamily="18" charset="2"/>
              <a:buNone/>
            </a:pPr>
            <a:r>
              <a:rPr lang="en-GB" sz="2000" dirty="0" smtClean="0">
                <a:latin typeface="Times New Roman" pitchFamily="18" charset="0"/>
                <a:cs typeface="Times New Roman" pitchFamily="18" charset="0"/>
              </a:rPr>
              <a:t>*Drug power ꞊ 1/2</a:t>
            </a: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395536" y="1052736"/>
            <a:ext cx="8352928" cy="5181600"/>
          </a:xfrm>
        </p:spPr>
        <p:txBody>
          <a:bodyPr/>
          <a:lstStyle/>
          <a:p>
            <a:pPr marL="0" indent="0">
              <a:buFont typeface="Wingdings 2" pitchFamily="18" charset="2"/>
              <a:buNone/>
            </a:pPr>
            <a:r>
              <a:rPr lang="en-GB" sz="2000" b="1" dirty="0" err="1" smtClean="0">
                <a:latin typeface="Times New Roman" pitchFamily="18" charset="0"/>
                <a:cs typeface="Times New Roman" pitchFamily="18" charset="0"/>
              </a:rPr>
              <a:t>Potentisation</a:t>
            </a:r>
            <a:endParaRPr lang="en-GB" sz="2000" b="1" dirty="0" smtClean="0">
              <a:latin typeface="Times New Roman" pitchFamily="18" charset="0"/>
              <a:cs typeface="Times New Roman" pitchFamily="18" charset="0"/>
            </a:endParaRPr>
          </a:p>
          <a:p>
            <a:pPr marL="0" indent="0">
              <a:buFont typeface="Wingdings 2" pitchFamily="18" charset="2"/>
              <a:buNone/>
            </a:pPr>
            <a:r>
              <a:rPr lang="en-GB" sz="2000" b="1" dirty="0" smtClean="0">
                <a:latin typeface="Times New Roman" pitchFamily="18" charset="0"/>
                <a:cs typeface="Times New Roman" pitchFamily="18" charset="0"/>
              </a:rPr>
              <a:t>Centesimal scale:</a:t>
            </a:r>
          </a:p>
          <a:p>
            <a:pPr marL="0" indent="0">
              <a:buFont typeface="Wingdings 2" pitchFamily="18" charset="2"/>
              <a:buNone/>
            </a:pPr>
            <a:r>
              <a:rPr lang="en-GB" sz="2000" dirty="0" smtClean="0">
                <a:latin typeface="Times New Roman" pitchFamily="18" charset="0"/>
                <a:cs typeface="Times New Roman" pitchFamily="18" charset="0"/>
              </a:rPr>
              <a:t>1)Two parts of the mother tincture of the drug and 98 parts of dilute alcohol are mixed and then 10 downward stroke of equal strength are given, it gives the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a:t>
            </a:r>
          </a:p>
          <a:p>
            <a:pPr marL="0" indent="0">
              <a:buFont typeface="Wingdings 2" pitchFamily="18" charset="2"/>
              <a:buNone/>
            </a:pPr>
            <a:r>
              <a:rPr lang="en-GB" sz="2000" dirty="0" smtClean="0">
                <a:latin typeface="Times New Roman" pitchFamily="18" charset="0"/>
                <a:cs typeface="Times New Roman" pitchFamily="18" charset="0"/>
              </a:rPr>
              <a:t>2) One part of the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 and 99 parts of dispensing alcohol and 10 downward stroke of equal strength will give, it gives the 2</a:t>
            </a:r>
            <a:r>
              <a:rPr lang="en-GB" sz="2000" baseline="30000" dirty="0" smtClean="0">
                <a:latin typeface="Times New Roman" pitchFamily="18" charset="0"/>
                <a:cs typeface="Times New Roman" pitchFamily="18" charset="0"/>
              </a:rPr>
              <a:t>nd</a:t>
            </a:r>
            <a:r>
              <a:rPr lang="en-GB" sz="2000" dirty="0" smtClean="0">
                <a:latin typeface="Times New Roman" pitchFamily="18" charset="0"/>
                <a:cs typeface="Times New Roman" pitchFamily="18" charset="0"/>
              </a:rPr>
              <a:t> potency.</a:t>
            </a:r>
          </a:p>
          <a:p>
            <a:pPr marL="0" indent="0">
              <a:buFont typeface="Wingdings 2" pitchFamily="18" charset="2"/>
              <a:buNone/>
            </a:pPr>
            <a:r>
              <a:rPr lang="en-GB" sz="2000" dirty="0" smtClean="0">
                <a:latin typeface="Times New Roman" pitchFamily="18" charset="0"/>
                <a:cs typeface="Times New Roman" pitchFamily="18" charset="0"/>
              </a:rPr>
              <a:t>*All succeeding potencies are prepared by taking 1 part of the proceeding potency and 99 parts of dispensing alcohol.</a:t>
            </a:r>
          </a:p>
          <a:p>
            <a:pPr marL="0" indent="0">
              <a:buFont typeface="Wingdings 2" pitchFamily="18" charset="2"/>
              <a:buNone/>
            </a:pPr>
            <a:r>
              <a:rPr lang="en-GB" sz="2000" b="1" dirty="0" smtClean="0">
                <a:latin typeface="Times New Roman" pitchFamily="18" charset="0"/>
                <a:cs typeface="Times New Roman" pitchFamily="18" charset="0"/>
              </a:rPr>
              <a:t>Decimal scale</a:t>
            </a:r>
            <a:r>
              <a:rPr lang="en-GB" sz="2000" b="1" dirty="0">
                <a:latin typeface="Times New Roman" pitchFamily="18" charset="0"/>
                <a:cs typeface="Times New Roman" pitchFamily="18" charset="0"/>
              </a:rPr>
              <a:t>:</a:t>
            </a:r>
            <a:endParaRPr lang="en-GB" sz="2800" b="1" dirty="0" smtClean="0">
              <a:latin typeface="Times New Roman" pitchFamily="18" charset="0"/>
              <a:cs typeface="Times New Roman" pitchFamily="18" charset="0"/>
            </a:endParaRPr>
          </a:p>
          <a:p>
            <a:pPr marL="0" indent="0">
              <a:buFont typeface="Wingdings 2" pitchFamily="18" charset="2"/>
              <a:buNone/>
            </a:pPr>
            <a:r>
              <a:rPr lang="en-GB" sz="2000" dirty="0" smtClean="0">
                <a:latin typeface="Times New Roman" pitchFamily="18" charset="0"/>
                <a:cs typeface="Times New Roman" pitchFamily="18" charset="0"/>
              </a:rPr>
              <a:t>1) Two parts of the mother tincture of the drug and 8 parts of dilute alcohol are mixed and then 10 downward stroke of equal strength are given. It gives the 1X potency.</a:t>
            </a:r>
          </a:p>
          <a:p>
            <a:pPr marL="0" indent="0">
              <a:buFont typeface="Wingdings 2" pitchFamily="18" charset="2"/>
              <a:buNone/>
            </a:pPr>
            <a:r>
              <a:rPr lang="en-GB" sz="2000" dirty="0" smtClean="0">
                <a:latin typeface="Times New Roman" pitchFamily="18" charset="0"/>
                <a:cs typeface="Times New Roman" pitchFamily="18" charset="0"/>
              </a:rPr>
              <a:t>2) One part of 1X potency and 9 parts of  dilute alcohol mixed and then 10 downward stroke of equal strength will give the 2X potency.</a:t>
            </a: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395536" y="908720"/>
            <a:ext cx="8229600" cy="5400675"/>
          </a:xfrm>
        </p:spPr>
        <p:txBody>
          <a:bodyPr/>
          <a:lstStyle/>
          <a:p>
            <a:pPr marL="0" indent="0" algn="ctr">
              <a:buFont typeface="Wingdings 2" pitchFamily="18" charset="2"/>
              <a:buNone/>
            </a:pPr>
            <a:r>
              <a:rPr lang="en-GB" sz="2400" b="1" dirty="0" smtClean="0">
                <a:latin typeface="Times New Roman" pitchFamily="18" charset="0"/>
                <a:cs typeface="Times New Roman" pitchFamily="18" charset="0"/>
              </a:rPr>
              <a:t>Class II</a:t>
            </a:r>
          </a:p>
          <a:p>
            <a:pPr marL="0" indent="0">
              <a:buFont typeface="Wingdings 2" pitchFamily="18" charset="2"/>
              <a:buNone/>
            </a:pPr>
            <a:r>
              <a:rPr lang="en-GB" sz="2000" b="1" dirty="0" smtClean="0">
                <a:latin typeface="Times New Roman" pitchFamily="18" charset="0"/>
                <a:cs typeface="Times New Roman" pitchFamily="18" charset="0"/>
              </a:rPr>
              <a:t>Introduction:</a:t>
            </a:r>
          </a:p>
          <a:p>
            <a:pPr marL="0" indent="0">
              <a:buFont typeface="Wingdings 2" pitchFamily="18" charset="2"/>
              <a:buNone/>
            </a:pPr>
            <a:r>
              <a:rPr lang="en-GB" sz="2000" dirty="0" smtClean="0">
                <a:latin typeface="Times New Roman" pitchFamily="18" charset="0"/>
                <a:cs typeface="Times New Roman" pitchFamily="18" charset="0"/>
              </a:rPr>
              <a:t>This class includes those plants which contains only a small quantity of juice. this is applicable to non </a:t>
            </a:r>
            <a:r>
              <a:rPr lang="en-GB" sz="2000" dirty="0" err="1" smtClean="0">
                <a:latin typeface="Times New Roman" pitchFamily="18" charset="0"/>
                <a:cs typeface="Times New Roman" pitchFamily="18" charset="0"/>
              </a:rPr>
              <a:t>mucilagenous</a:t>
            </a:r>
            <a:r>
              <a:rPr lang="en-GB" sz="2000" dirty="0" smtClean="0">
                <a:latin typeface="Times New Roman" pitchFamily="18" charset="0"/>
                <a:cs typeface="Times New Roman" pitchFamily="18" charset="0"/>
              </a:rPr>
              <a:t> materials containing resins, </a:t>
            </a:r>
            <a:r>
              <a:rPr lang="en-GB" sz="2000" dirty="0" err="1" smtClean="0">
                <a:latin typeface="Times New Roman" pitchFamily="18" charset="0"/>
                <a:cs typeface="Times New Roman" pitchFamily="18" charset="0"/>
              </a:rPr>
              <a:t>terpins</a:t>
            </a:r>
            <a:r>
              <a:rPr lang="en-GB" sz="2000" dirty="0" smtClean="0">
                <a:latin typeface="Times New Roman" pitchFamily="18" charset="0"/>
                <a:cs typeface="Times New Roman" pitchFamily="18" charset="0"/>
              </a:rPr>
              <a:t> or volatile oils.</a:t>
            </a:r>
          </a:p>
          <a:p>
            <a:pPr marL="0" indent="0">
              <a:buFont typeface="Wingdings 2" pitchFamily="18" charset="2"/>
              <a:buNone/>
            </a:pPr>
            <a:r>
              <a:rPr lang="en-GB" sz="2000" b="1" dirty="0" smtClean="0">
                <a:latin typeface="Times New Roman" pitchFamily="18" charset="0"/>
                <a:cs typeface="Times New Roman" pitchFamily="18" charset="0"/>
              </a:rPr>
              <a:t>Preparation of mother tincture:</a:t>
            </a:r>
          </a:p>
          <a:p>
            <a:pPr marL="0" indent="0">
              <a:buFont typeface="Wingdings 2" pitchFamily="18" charset="2"/>
              <a:buNone/>
            </a:pPr>
            <a:r>
              <a:rPr lang="en-GB" sz="2000" u="sng" dirty="0" smtClean="0">
                <a:latin typeface="Times New Roman" pitchFamily="18" charset="0"/>
                <a:cs typeface="Times New Roman" pitchFamily="18" charset="0"/>
              </a:rPr>
              <a:t>Principle:</a:t>
            </a:r>
          </a:p>
          <a:p>
            <a:pPr marL="0" indent="0">
              <a:buFont typeface="Wingdings 2" pitchFamily="18" charset="2"/>
              <a:buNone/>
            </a:pPr>
            <a:r>
              <a:rPr lang="en-GB" sz="2000" dirty="0" smtClean="0">
                <a:latin typeface="Times New Roman" pitchFamily="18" charset="0"/>
                <a:cs typeface="Times New Roman" pitchFamily="18" charset="0"/>
              </a:rPr>
              <a:t>Two parts of strong alcohol by weight to three parts of the juice of plant by weight </a:t>
            </a:r>
            <a:r>
              <a:rPr lang="en-GB" sz="2000" dirty="0" err="1" smtClean="0">
                <a:latin typeface="Times New Roman" pitchFamily="18" charset="0"/>
                <a:cs typeface="Times New Roman" pitchFamily="18" charset="0"/>
              </a:rPr>
              <a:t>i.e</a:t>
            </a:r>
            <a:r>
              <a:rPr lang="en-GB" sz="2000" dirty="0" smtClean="0">
                <a:latin typeface="Times New Roman" pitchFamily="18" charset="0"/>
                <a:cs typeface="Times New Roman" pitchFamily="18" charset="0"/>
              </a:rPr>
              <a:t> 2:3.</a:t>
            </a:r>
          </a:p>
          <a:p>
            <a:pPr marL="0" indent="0">
              <a:buFont typeface="Wingdings 2" pitchFamily="18" charset="2"/>
              <a:buNone/>
            </a:pPr>
            <a:r>
              <a:rPr lang="en-GB" sz="2000" u="sng" dirty="0" smtClean="0">
                <a:latin typeface="Times New Roman" pitchFamily="18" charset="0"/>
                <a:cs typeface="Times New Roman" pitchFamily="18" charset="0"/>
              </a:rPr>
              <a:t>Requirements:</a:t>
            </a:r>
          </a:p>
          <a:p>
            <a:pPr marL="0" indent="0" eaLnBrk="1" hangingPunct="1">
              <a:buFont typeface="Wingdings 2" pitchFamily="18" charset="2"/>
              <a:buNone/>
            </a:pPr>
            <a:r>
              <a:rPr lang="en-GB" sz="2000" dirty="0" smtClean="0">
                <a:latin typeface="Times New Roman" pitchFamily="18" charset="0"/>
                <a:cs typeface="Times New Roman" pitchFamily="18" charset="0"/>
              </a:rPr>
              <a:t>a)Selected drug substances (fresh plants).</a:t>
            </a:r>
          </a:p>
          <a:p>
            <a:pPr marL="0" indent="0" eaLnBrk="1" hangingPunct="1">
              <a:buFont typeface="Wingdings 2" pitchFamily="18" charset="2"/>
              <a:buNone/>
            </a:pPr>
            <a:r>
              <a:rPr lang="en-GB" sz="2000" dirty="0" smtClean="0">
                <a:latin typeface="Times New Roman" pitchFamily="18" charset="0"/>
                <a:cs typeface="Times New Roman" pitchFamily="18" charset="0"/>
              </a:rPr>
              <a:t>b)Strong alcohol.</a:t>
            </a:r>
          </a:p>
          <a:p>
            <a:pPr marL="0" indent="0" eaLnBrk="1" hangingPunct="1">
              <a:buFont typeface="Wingdings 2" pitchFamily="18" charset="2"/>
              <a:buNone/>
            </a:pPr>
            <a:endParaRPr lang="en-GB" sz="2000" u="sng" dirty="0" smtClean="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323850" y="1412875"/>
            <a:ext cx="8229600" cy="4692650"/>
          </a:xfrm>
        </p:spPr>
        <p:txBody>
          <a:bodyPr/>
          <a:lstStyle/>
          <a:p>
            <a:pPr marL="0" indent="0" eaLnBrk="1" hangingPunct="1">
              <a:buFont typeface="Wingdings 2" pitchFamily="18" charset="2"/>
              <a:buNone/>
            </a:pPr>
            <a:r>
              <a:rPr lang="en-GB" sz="2000" b="1" dirty="0" smtClean="0">
                <a:latin typeface="Times New Roman" pitchFamily="18" charset="0"/>
                <a:cs typeface="Times New Roman" pitchFamily="18" charset="0"/>
              </a:rPr>
              <a:t>2) Utensils and apparatus</a:t>
            </a:r>
          </a:p>
          <a:p>
            <a:pPr marL="457200" indent="-457200" eaLnBrk="1" hangingPunct="1">
              <a:buClrTx/>
              <a:buFont typeface="+mj-lt"/>
              <a:buAutoNum type="alphaUcPeriod"/>
            </a:pPr>
            <a:r>
              <a:rPr lang="en-GB" sz="2000" dirty="0" smtClean="0">
                <a:latin typeface="Times New Roman" pitchFamily="18" charset="0"/>
                <a:cs typeface="Times New Roman" pitchFamily="18" charset="0"/>
              </a:rPr>
              <a:t>Wooden chopping board and knife.</a:t>
            </a:r>
          </a:p>
          <a:p>
            <a:pPr marL="457200" indent="-457200" eaLnBrk="1" hangingPunct="1">
              <a:buClrTx/>
              <a:buFont typeface="+mj-lt"/>
              <a:buAutoNum type="alphaUcPeriod"/>
            </a:pPr>
            <a:r>
              <a:rPr lang="en-GB" sz="2000" dirty="0" smtClean="0">
                <a:latin typeface="Times New Roman" pitchFamily="18" charset="0"/>
                <a:cs typeface="Times New Roman" pitchFamily="18" charset="0"/>
              </a:rPr>
              <a:t>Porcelain mortar and pestle.</a:t>
            </a:r>
          </a:p>
          <a:p>
            <a:pPr marL="457200" indent="-457200">
              <a:buClrTx/>
              <a:buFont typeface="+mj-lt"/>
              <a:buAutoNum type="alphaUcPeriod"/>
            </a:pPr>
            <a:r>
              <a:rPr lang="en-GB" sz="2000" dirty="0" smtClean="0">
                <a:latin typeface="Times New Roman" pitchFamily="18" charset="0"/>
                <a:cs typeface="Times New Roman" pitchFamily="18" charset="0"/>
              </a:rPr>
              <a:t>Horn made spatula. d)Linen cloth.</a:t>
            </a:r>
          </a:p>
          <a:p>
            <a:pPr marL="457200" indent="-457200">
              <a:buClrTx/>
              <a:buFont typeface="+mj-lt"/>
              <a:buAutoNum type="alphaUcPeriod"/>
            </a:pPr>
            <a:r>
              <a:rPr lang="en-GB" sz="2000" dirty="0" smtClean="0">
                <a:latin typeface="Times New Roman" pitchFamily="18" charset="0"/>
                <a:cs typeface="Times New Roman" pitchFamily="18" charset="0"/>
              </a:rPr>
              <a:t>Clean small beaker.</a:t>
            </a:r>
          </a:p>
          <a:p>
            <a:pPr marL="457200" indent="-457200">
              <a:buClrTx/>
              <a:buFont typeface="+mj-lt"/>
              <a:buAutoNum type="alphaUcPeriod"/>
            </a:pPr>
            <a:r>
              <a:rPr lang="en-GB" sz="2000" dirty="0" smtClean="0">
                <a:latin typeface="Times New Roman" pitchFamily="18" charset="0"/>
                <a:cs typeface="Times New Roman" pitchFamily="18" charset="0"/>
              </a:rPr>
              <a:t>Glass stoppered phial.</a:t>
            </a:r>
          </a:p>
          <a:p>
            <a:pPr marL="457200" indent="-457200">
              <a:buClrTx/>
              <a:buFont typeface="+mj-lt"/>
              <a:buAutoNum type="alphaUcPeriod"/>
            </a:pPr>
            <a:r>
              <a:rPr lang="en-GB" sz="2000" dirty="0" smtClean="0">
                <a:latin typeface="Times New Roman" pitchFamily="18" charset="0"/>
                <a:cs typeface="Times New Roman" pitchFamily="18" charset="0"/>
              </a:rPr>
              <a:t>Glass funnel with stand.</a:t>
            </a:r>
          </a:p>
          <a:p>
            <a:pPr marL="457200" indent="-457200">
              <a:buClrTx/>
              <a:buFont typeface="+mj-lt"/>
              <a:buAutoNum type="alphaUcPeriod"/>
            </a:pPr>
            <a:r>
              <a:rPr lang="en-GB" sz="2000" dirty="0" smtClean="0">
                <a:latin typeface="Times New Roman" pitchFamily="18" charset="0"/>
                <a:cs typeface="Times New Roman" pitchFamily="18" charset="0"/>
              </a:rPr>
              <a:t>Filter paper.</a:t>
            </a:r>
          </a:p>
          <a:p>
            <a:pPr marL="457200" indent="-457200">
              <a:buClrTx/>
              <a:buFont typeface="+mj-lt"/>
              <a:buAutoNum type="alphaUcPeriod"/>
            </a:pPr>
            <a:r>
              <a:rPr lang="en-GB" sz="2000" dirty="0" smtClean="0">
                <a:latin typeface="Times New Roman" pitchFamily="18" charset="0"/>
                <a:cs typeface="Times New Roman" pitchFamily="18" charset="0"/>
              </a:rPr>
              <a:t>Another clean phial with a new, non porous velvet cork.</a:t>
            </a:r>
          </a:p>
          <a:p>
            <a:pPr marL="457200" indent="-457200">
              <a:buClrTx/>
              <a:buFont typeface="+mj-lt"/>
              <a:buAutoNum type="alphaUcPeriod"/>
            </a:pPr>
            <a:r>
              <a:rPr lang="en-GB" sz="2000" dirty="0" smtClean="0">
                <a:latin typeface="Times New Roman" pitchFamily="18" charset="0"/>
                <a:cs typeface="Times New Roman" pitchFamily="18" charset="0"/>
              </a:rPr>
              <a:t>Balance with weight box.</a:t>
            </a:r>
          </a:p>
          <a:p>
            <a:pPr marL="457200" indent="-457200">
              <a:buClrTx/>
              <a:buFont typeface="+mj-lt"/>
              <a:buAutoNum type="alphaUcPeriod"/>
            </a:pPr>
            <a:r>
              <a:rPr lang="en-GB" sz="2000" dirty="0" smtClean="0">
                <a:latin typeface="Times New Roman" pitchFamily="18" charset="0"/>
                <a:cs typeface="Times New Roman" pitchFamily="18" charset="0"/>
              </a:rPr>
              <a:t>Pen, paper, gums, scissors etc.</a:t>
            </a:r>
          </a:p>
          <a:p>
            <a:pPr marL="0" indent="0" eaLnBrk="1" hangingPunct="1">
              <a:buFont typeface="Wingdings 2" pitchFamily="18" charset="2"/>
              <a:buNone/>
            </a:pPr>
            <a:endParaRPr lang="en-GB" sz="2000" dirty="0" smtClean="0">
              <a:latin typeface="Times New Roman" pitchFamily="18" charset="0"/>
              <a:cs typeface="Times New Roman" pitchFamily="18" charset="0"/>
            </a:endParaRPr>
          </a:p>
          <a:p>
            <a:pPr marL="0" indent="0" eaLnBrk="1" hangingPunct="1">
              <a:buFont typeface="Wingdings 2" pitchFamily="18" charset="2"/>
              <a:buNone/>
            </a:pPr>
            <a:endParaRPr lang="en-GB" sz="2000" dirty="0" smtClean="0">
              <a:latin typeface="Times New Roman" pitchFamily="18" charset="0"/>
              <a:cs typeface="Times New Roman" pitchFamily="18" charset="0"/>
            </a:endParaRPr>
          </a:p>
          <a:p>
            <a:pPr marL="0" indent="0" eaLnBrk="1" hangingPunct="1">
              <a:buFont typeface="Wingdings 2" pitchFamily="18" charset="2"/>
              <a:buNone/>
            </a:pPr>
            <a:endParaRPr lang="en-GB" sz="2000" dirty="0" smtClean="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395288" y="1196975"/>
            <a:ext cx="8229600" cy="5327650"/>
          </a:xfrm>
        </p:spPr>
        <p:txBody>
          <a:bodyPr/>
          <a:lstStyle/>
          <a:p>
            <a:pPr marL="0" indent="0">
              <a:buFont typeface="Wingdings 2" pitchFamily="18" charset="2"/>
              <a:buNone/>
            </a:pPr>
            <a:r>
              <a:rPr lang="en-GB" sz="2000" b="1" dirty="0" smtClean="0">
                <a:latin typeface="Times New Roman" pitchFamily="18" charset="0"/>
                <a:cs typeface="Times New Roman" pitchFamily="18" charset="0"/>
              </a:rPr>
              <a:t>Procedure:</a:t>
            </a:r>
          </a:p>
          <a:p>
            <a:pPr marL="457200" indent="-457200">
              <a:buClrTx/>
              <a:buFont typeface="+mj-lt"/>
              <a:buAutoNum type="arabicPeriod"/>
            </a:pPr>
            <a:r>
              <a:rPr lang="en-GB" sz="2000" dirty="0" smtClean="0">
                <a:latin typeface="Times New Roman" pitchFamily="18" charset="0"/>
                <a:cs typeface="Times New Roman" pitchFamily="18" charset="0"/>
              </a:rPr>
              <a:t>The fresh plant or parts cut into small pieces with well polished steel knife on a clean chopping board and pounded to a pulp with mortar and pestle.</a:t>
            </a:r>
          </a:p>
          <a:p>
            <a:pPr marL="457200" indent="-457200">
              <a:buClrTx/>
              <a:buFont typeface="+mj-lt"/>
              <a:buAutoNum type="arabicPeriod"/>
            </a:pPr>
            <a:r>
              <a:rPr lang="en-GB" sz="2000" dirty="0" smtClean="0">
                <a:latin typeface="Times New Roman" pitchFamily="18" charset="0"/>
                <a:cs typeface="Times New Roman" pitchFamily="18" charset="0"/>
              </a:rPr>
              <a:t>The chopped drug is weighed by weight for every 3 parts of the drug and 2 parts of alcohol is taken.</a:t>
            </a:r>
          </a:p>
          <a:p>
            <a:pPr marL="457200" indent="-457200" algn="just">
              <a:buClrTx/>
              <a:buFont typeface="+mj-lt"/>
              <a:buAutoNum type="arabicPeriod"/>
            </a:pPr>
            <a:r>
              <a:rPr lang="en-GB" sz="2000" dirty="0" smtClean="0">
                <a:latin typeface="Times New Roman" pitchFamily="18" charset="0"/>
                <a:cs typeface="Times New Roman" pitchFamily="18" charset="0"/>
              </a:rPr>
              <a:t>The whole quantity of the chopped drug is at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moistened with just the quantity of alcohol which is necessary to bring the whole mass into a thick pulp. Remaining portion of alcohol is now added to the drug and kept for two or three days.</a:t>
            </a:r>
          </a:p>
          <a:p>
            <a:pPr marL="457200" indent="-457200">
              <a:buClrTx/>
              <a:buFont typeface="+mj-lt"/>
              <a:buAutoNum type="arabicPeriod"/>
            </a:pPr>
            <a:r>
              <a:rPr lang="en-GB" sz="2000" dirty="0" smtClean="0">
                <a:latin typeface="Times New Roman" pitchFamily="18" charset="0"/>
                <a:cs typeface="Times New Roman" pitchFamily="18" charset="0"/>
              </a:rPr>
              <a:t>The whole quantity is now strained through a piece of new linen cloth.</a:t>
            </a:r>
          </a:p>
          <a:p>
            <a:pPr marL="457200" indent="-457200">
              <a:buClrTx/>
              <a:buFont typeface="+mj-lt"/>
              <a:buAutoNum type="arabicPeriod"/>
            </a:pPr>
            <a:r>
              <a:rPr lang="en-GB" sz="2000" dirty="0" smtClean="0">
                <a:latin typeface="Times New Roman" pitchFamily="18" charset="0"/>
                <a:cs typeface="Times New Roman" pitchFamily="18" charset="0"/>
              </a:rPr>
              <a:t>The tincture thus obtained is allowed to stand eight days in a well stoppered bottle, in cool dark place and then filtered.</a:t>
            </a:r>
          </a:p>
          <a:p>
            <a:pPr marL="457200" indent="-457200">
              <a:buClrTx/>
              <a:buFont typeface="+mj-lt"/>
              <a:buAutoNum type="arabicPeriod"/>
            </a:pPr>
            <a:r>
              <a:rPr lang="en-GB" sz="2000" dirty="0" smtClean="0">
                <a:latin typeface="Times New Roman" pitchFamily="18" charset="0"/>
                <a:cs typeface="Times New Roman" pitchFamily="18" charset="0"/>
              </a:rPr>
              <a:t>Then it is poured in a clean phial provided with a best quality of new, non porous, velvet cork.</a:t>
            </a:r>
          </a:p>
          <a:p>
            <a:pPr marL="0" indent="0">
              <a:buFont typeface="Wingdings 2" pitchFamily="18" charset="2"/>
              <a:buNone/>
            </a:pPr>
            <a:endParaRPr lang="en-GB" sz="2000" dirty="0" smtClean="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468313" y="980728"/>
            <a:ext cx="8229600" cy="5181600"/>
          </a:xfrm>
        </p:spPr>
        <p:txBody>
          <a:bodyPr/>
          <a:lstStyle/>
          <a:p>
            <a:pPr marL="0" indent="0">
              <a:buFont typeface="Wingdings 2" pitchFamily="18" charset="2"/>
              <a:buNone/>
            </a:pPr>
            <a:r>
              <a:rPr lang="en-GB" sz="2000" b="1" dirty="0" err="1" smtClean="0">
                <a:latin typeface="Times New Roman" pitchFamily="18" charset="0"/>
                <a:cs typeface="Times New Roman" pitchFamily="18" charset="0"/>
              </a:rPr>
              <a:t>Potentisation</a:t>
            </a:r>
            <a:endParaRPr lang="en-GB" sz="2000" b="1" dirty="0" smtClean="0">
              <a:latin typeface="Times New Roman" pitchFamily="18" charset="0"/>
              <a:cs typeface="Times New Roman" pitchFamily="18" charset="0"/>
            </a:endParaRPr>
          </a:p>
          <a:p>
            <a:pPr marL="0" indent="0">
              <a:buFont typeface="Wingdings 2" pitchFamily="18" charset="2"/>
              <a:buNone/>
            </a:pPr>
            <a:r>
              <a:rPr lang="en-GB" sz="2000" b="1" dirty="0" smtClean="0">
                <a:latin typeface="Times New Roman" pitchFamily="18" charset="0"/>
                <a:cs typeface="Times New Roman" pitchFamily="18" charset="0"/>
              </a:rPr>
              <a:t>Centesimal scale:</a:t>
            </a:r>
          </a:p>
          <a:p>
            <a:pPr marL="457200" indent="-457200">
              <a:buClrTx/>
              <a:buFont typeface="+mj-lt"/>
              <a:buAutoNum type="arabicPeriod"/>
            </a:pPr>
            <a:r>
              <a:rPr lang="en-GB" sz="2000" dirty="0" smtClean="0">
                <a:latin typeface="Times New Roman" pitchFamily="18" charset="0"/>
                <a:cs typeface="Times New Roman" pitchFamily="18" charset="0"/>
              </a:rPr>
              <a:t>Two parts of the mother tincture of the drug and 98 parts of dilute alcohol are mixed and then 10 downward stroke of equal strength are given, it gives the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a:t>
            </a:r>
          </a:p>
          <a:p>
            <a:pPr marL="457200" indent="-457200">
              <a:buClrTx/>
              <a:buFont typeface="+mj-lt"/>
              <a:buAutoNum type="arabicPeriod"/>
            </a:pPr>
            <a:r>
              <a:rPr lang="en-GB" sz="2000" dirty="0" smtClean="0">
                <a:latin typeface="Times New Roman" pitchFamily="18" charset="0"/>
                <a:cs typeface="Times New Roman" pitchFamily="18" charset="0"/>
              </a:rPr>
              <a:t>One part of the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 and 99 parts of dispensing alcohol and 10 downward stroke of equal strength will give, it gives the 2</a:t>
            </a:r>
            <a:r>
              <a:rPr lang="en-GB" sz="2000" baseline="30000" dirty="0" smtClean="0">
                <a:latin typeface="Times New Roman" pitchFamily="18" charset="0"/>
                <a:cs typeface="Times New Roman" pitchFamily="18" charset="0"/>
              </a:rPr>
              <a:t>nd</a:t>
            </a:r>
            <a:r>
              <a:rPr lang="en-GB" sz="2000" dirty="0" smtClean="0">
                <a:latin typeface="Times New Roman" pitchFamily="18" charset="0"/>
                <a:cs typeface="Times New Roman" pitchFamily="18" charset="0"/>
              </a:rPr>
              <a:t> potency.</a:t>
            </a:r>
          </a:p>
          <a:p>
            <a:pPr marL="0" indent="0">
              <a:buFont typeface="Wingdings 2" pitchFamily="18" charset="2"/>
              <a:buNone/>
            </a:pPr>
            <a:r>
              <a:rPr lang="en-GB" sz="2000" dirty="0" smtClean="0">
                <a:latin typeface="Times New Roman" pitchFamily="18" charset="0"/>
                <a:cs typeface="Times New Roman" pitchFamily="18" charset="0"/>
              </a:rPr>
              <a:t>*All succeeding potencies are prepared by taking 1 part of the proceeding potency and 99 parts of dispensing alcohol.</a:t>
            </a:r>
          </a:p>
          <a:p>
            <a:pPr marL="0" indent="0">
              <a:buFont typeface="Wingdings 2" pitchFamily="18" charset="2"/>
              <a:buNone/>
            </a:pPr>
            <a:r>
              <a:rPr lang="en-GB" sz="2000" b="1" u="sng" dirty="0" smtClean="0">
                <a:latin typeface="Times New Roman" pitchFamily="18" charset="0"/>
                <a:cs typeface="Times New Roman" pitchFamily="18" charset="0"/>
              </a:rPr>
              <a:t>Decimal scale</a:t>
            </a:r>
            <a:r>
              <a:rPr lang="en-GB" sz="2800" b="1" u="sng" dirty="0" smtClean="0">
                <a:latin typeface="Times New Roman" pitchFamily="18" charset="0"/>
                <a:cs typeface="Times New Roman" pitchFamily="18" charset="0"/>
              </a:rPr>
              <a:t>:</a:t>
            </a:r>
          </a:p>
          <a:p>
            <a:pPr marL="0" indent="0">
              <a:buFont typeface="Wingdings 2" pitchFamily="18" charset="2"/>
              <a:buNone/>
            </a:pPr>
            <a:r>
              <a:rPr lang="en-GB" sz="2000" dirty="0" smtClean="0">
                <a:latin typeface="Times New Roman" pitchFamily="18" charset="0"/>
                <a:cs typeface="Times New Roman" pitchFamily="18" charset="0"/>
              </a:rPr>
              <a:t>1)Two parts of the mother tincture of the drug and 8 parts of dilute alcohol are mixed and then 10 downward stroke of equal strength are given. It gives the 1X potency.</a:t>
            </a:r>
          </a:p>
          <a:p>
            <a:pPr marL="0" indent="0">
              <a:buFont typeface="Wingdings 2" pitchFamily="18" charset="2"/>
              <a:buNone/>
            </a:pPr>
            <a:r>
              <a:rPr lang="en-GB" sz="2000" dirty="0" smtClean="0">
                <a:latin typeface="Times New Roman" pitchFamily="18" charset="0"/>
                <a:cs typeface="Times New Roman" pitchFamily="18" charset="0"/>
              </a:rPr>
              <a:t>2)One part of 1X potency and 9 parts of  dilute alcohol mixed and then 10 downward stroke of equal strength will give the 2X potency.</a:t>
            </a:r>
          </a:p>
        </p:txBody>
      </p:sp>
    </p:spTree>
    <p:extLst>
      <p:ext uri="{BB962C8B-B14F-4D97-AF65-F5344CB8AC3E}">
        <p14:creationId xmlns:p14="http://schemas.microsoft.com/office/powerpoint/2010/main" val="4266710259"/>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95288" y="1201738"/>
            <a:ext cx="8424862" cy="3240807"/>
          </a:xfrm>
        </p:spPr>
        <p:txBody>
          <a:bodyPr/>
          <a:lstStyle/>
          <a:p>
            <a:pPr marL="0" indent="0" eaLnBrk="1" hangingPunct="1">
              <a:buFont typeface="Wingdings 2" pitchFamily="18" charset="2"/>
              <a:buNone/>
            </a:pPr>
            <a:r>
              <a:rPr lang="en-GB" dirty="0" smtClean="0">
                <a:latin typeface="Times New Roman" pitchFamily="18" charset="0"/>
                <a:cs typeface="Times New Roman" pitchFamily="18" charset="0"/>
              </a:rPr>
              <a:t>                                        </a:t>
            </a:r>
            <a:r>
              <a:rPr lang="en-GB" sz="2400" b="1" dirty="0" smtClean="0">
                <a:latin typeface="Times New Roman" pitchFamily="18" charset="0"/>
                <a:cs typeface="Times New Roman" pitchFamily="18" charset="0"/>
              </a:rPr>
              <a:t>Class III </a:t>
            </a:r>
          </a:p>
          <a:p>
            <a:pPr marL="0" indent="0" eaLnBrk="1" hangingPunct="1">
              <a:buFont typeface="Wingdings 2" pitchFamily="18" charset="2"/>
              <a:buNone/>
            </a:pPr>
            <a:r>
              <a:rPr lang="en-GB" sz="2000" b="1" dirty="0" smtClean="0">
                <a:latin typeface="Times New Roman" pitchFamily="18" charset="0"/>
                <a:cs typeface="Times New Roman" pitchFamily="18" charset="0"/>
              </a:rPr>
              <a:t>Introduction:</a:t>
            </a:r>
          </a:p>
          <a:p>
            <a:pPr marL="0" indent="0" eaLnBrk="1" hangingPunct="1">
              <a:buFont typeface="Wingdings 2" pitchFamily="18" charset="2"/>
              <a:buNone/>
            </a:pPr>
            <a:r>
              <a:rPr lang="en-GB" sz="2000" dirty="0" smtClean="0">
                <a:latin typeface="Times New Roman" pitchFamily="18" charset="0"/>
                <a:cs typeface="Times New Roman" pitchFamily="18" charset="0"/>
              </a:rPr>
              <a:t>This class includes least juicy plants like most </a:t>
            </a:r>
            <a:r>
              <a:rPr lang="en-GB" sz="2000" dirty="0">
                <a:latin typeface="Times New Roman" pitchFamily="18" charset="0"/>
                <a:cs typeface="Times New Roman" pitchFamily="18" charset="0"/>
              </a:rPr>
              <a:t>A</a:t>
            </a:r>
            <a:r>
              <a:rPr lang="en-GB" sz="2000" dirty="0" smtClean="0">
                <a:latin typeface="Times New Roman" pitchFamily="18" charset="0"/>
                <a:cs typeface="Times New Roman" pitchFamily="18" charset="0"/>
              </a:rPr>
              <a:t>merican plants and some of the European. </a:t>
            </a:r>
          </a:p>
          <a:p>
            <a:pPr marL="0" indent="0" eaLnBrk="1" hangingPunct="1">
              <a:buFont typeface="Wingdings 2" pitchFamily="18" charset="2"/>
              <a:buNone/>
            </a:pPr>
            <a:r>
              <a:rPr lang="en-GB" sz="2000" b="1" dirty="0" smtClean="0">
                <a:latin typeface="Times New Roman" pitchFamily="18" charset="0"/>
                <a:cs typeface="Times New Roman" pitchFamily="18" charset="0"/>
              </a:rPr>
              <a:t>Preparation of Mother tincture:</a:t>
            </a:r>
          </a:p>
          <a:p>
            <a:pPr marL="0" indent="0" eaLnBrk="1" hangingPunct="1">
              <a:buFont typeface="Wingdings 2" pitchFamily="18" charset="2"/>
              <a:buNone/>
            </a:pPr>
            <a:r>
              <a:rPr lang="en-GB" sz="2000" u="sng" dirty="0" smtClean="0">
                <a:latin typeface="Times New Roman" pitchFamily="18" charset="0"/>
                <a:cs typeface="Times New Roman" pitchFamily="18" charset="0"/>
              </a:rPr>
              <a:t>Principle;</a:t>
            </a:r>
          </a:p>
          <a:p>
            <a:pPr marL="0" indent="0" eaLnBrk="1" hangingPunct="1">
              <a:buFont typeface="Wingdings 2" pitchFamily="18" charset="2"/>
              <a:buNone/>
            </a:pPr>
            <a:r>
              <a:rPr lang="en-GB" sz="2000" dirty="0" smtClean="0">
                <a:latin typeface="Times New Roman" pitchFamily="18" charset="0"/>
                <a:cs typeface="Times New Roman" pitchFamily="18" charset="0"/>
              </a:rPr>
              <a:t>This tincture is prepared by adding </a:t>
            </a:r>
            <a:r>
              <a:rPr lang="en-GB" sz="2000" dirty="0">
                <a:latin typeface="Times New Roman" pitchFamily="18" charset="0"/>
                <a:cs typeface="Times New Roman" pitchFamily="18" charset="0"/>
              </a:rPr>
              <a:t>t</a:t>
            </a:r>
            <a:r>
              <a:rPr lang="en-GB" sz="2000" dirty="0" smtClean="0">
                <a:latin typeface="Times New Roman" pitchFamily="18" charset="0"/>
                <a:cs typeface="Times New Roman" pitchFamily="18" charset="0"/>
              </a:rPr>
              <a:t>wo parts of alcohol by weight and one part of the plant by weight. (i.e. 2:1)</a:t>
            </a:r>
          </a:p>
          <a:p>
            <a:pPr marL="0" indent="0" eaLnBrk="1" hangingPunct="1">
              <a:buFont typeface="Wingdings 2" pitchFamily="18" charset="2"/>
              <a:buNone/>
            </a:pPr>
            <a:endParaRPr lang="en-GB" sz="2800" dirty="0" smtClean="0">
              <a:latin typeface="Times New Roman" pitchFamily="18" charset="0"/>
              <a:cs typeface="Times New Roman" pitchFamily="18" charset="0"/>
            </a:endParaRPr>
          </a:p>
        </p:txBody>
      </p:sp>
      <p:sp>
        <p:nvSpPr>
          <p:cNvPr id="2" name="Rectangle 1"/>
          <p:cNvSpPr/>
          <p:nvPr/>
        </p:nvSpPr>
        <p:spPr>
          <a:xfrm>
            <a:off x="395536" y="4221088"/>
            <a:ext cx="4572000" cy="2616101"/>
          </a:xfrm>
          <a:prstGeom prst="rect">
            <a:avLst/>
          </a:prstGeom>
        </p:spPr>
        <p:txBody>
          <a:bodyPr>
            <a:spAutoFit/>
          </a:bodyPr>
          <a:lstStyle/>
          <a:p>
            <a:pPr marL="0" indent="0" eaLnBrk="1" hangingPunct="1">
              <a:buFont typeface="Wingdings 2" pitchFamily="18" charset="2"/>
              <a:buNone/>
            </a:pPr>
            <a:r>
              <a:rPr lang="en-GB" sz="2000" u="sng" dirty="0">
                <a:latin typeface="Times New Roman" pitchFamily="18" charset="0"/>
                <a:cs typeface="Times New Roman" pitchFamily="18" charset="0"/>
              </a:rPr>
              <a:t>Requirements;</a:t>
            </a:r>
          </a:p>
          <a:p>
            <a:pPr marL="0" indent="0" eaLnBrk="1" hangingPunct="1">
              <a:buFont typeface="Wingdings 2" pitchFamily="18" charset="2"/>
              <a:buNone/>
            </a:pPr>
            <a:r>
              <a:rPr lang="en-GB" sz="2000" dirty="0">
                <a:latin typeface="Times New Roman" pitchFamily="18" charset="0"/>
                <a:cs typeface="Times New Roman" pitchFamily="18" charset="0"/>
              </a:rPr>
              <a:t>1</a:t>
            </a:r>
            <a:r>
              <a:rPr lang="en-GB" sz="2000" u="sng" dirty="0">
                <a:latin typeface="Times New Roman" pitchFamily="18" charset="0"/>
                <a:cs typeface="Times New Roman" pitchFamily="18" charset="0"/>
              </a:rPr>
              <a:t>)Ingredients.</a:t>
            </a:r>
          </a:p>
          <a:p>
            <a:pPr marL="0" indent="0" eaLnBrk="1" hangingPunct="1">
              <a:buFont typeface="Wingdings 2" pitchFamily="18" charset="2"/>
              <a:buNone/>
            </a:pPr>
            <a:r>
              <a:rPr lang="en-GB" sz="2000" dirty="0">
                <a:latin typeface="Times New Roman" pitchFamily="18" charset="0"/>
                <a:cs typeface="Times New Roman" pitchFamily="18" charset="0"/>
              </a:rPr>
              <a:t>a)Selected drug substances (fresh plants).</a:t>
            </a:r>
          </a:p>
          <a:p>
            <a:pPr marL="0" indent="0" eaLnBrk="1" hangingPunct="1">
              <a:buFont typeface="Wingdings 2" pitchFamily="18" charset="2"/>
              <a:buNone/>
            </a:pPr>
            <a:r>
              <a:rPr lang="en-GB" sz="2000" dirty="0">
                <a:latin typeface="Times New Roman" pitchFamily="18" charset="0"/>
                <a:cs typeface="Times New Roman" pitchFamily="18" charset="0"/>
              </a:rPr>
              <a:t>b)Strong alcohol.</a:t>
            </a:r>
          </a:p>
          <a:p>
            <a:pPr marL="0" indent="0" eaLnBrk="1" hangingPunct="1">
              <a:buFont typeface="Wingdings 2" pitchFamily="18" charset="2"/>
              <a:buNone/>
            </a:pPr>
            <a:r>
              <a:rPr lang="en-GB" sz="2000" u="sng" dirty="0">
                <a:latin typeface="Times New Roman" pitchFamily="18" charset="0"/>
                <a:cs typeface="Times New Roman" pitchFamily="18" charset="0"/>
              </a:rPr>
              <a:t>2)Utensils and </a:t>
            </a:r>
            <a:r>
              <a:rPr lang="en-GB" sz="2000" u="sng" dirty="0" smtClean="0">
                <a:latin typeface="Times New Roman" pitchFamily="18" charset="0"/>
                <a:cs typeface="Times New Roman" pitchFamily="18" charset="0"/>
              </a:rPr>
              <a:t>apparatus:</a:t>
            </a:r>
            <a:endParaRPr lang="en-GB" sz="2000" u="sng" dirty="0">
              <a:latin typeface="Times New Roman" pitchFamily="18" charset="0"/>
              <a:cs typeface="Times New Roman" pitchFamily="18" charset="0"/>
            </a:endParaRPr>
          </a:p>
          <a:p>
            <a:pPr marL="0" indent="0" eaLnBrk="1" hangingPunct="1">
              <a:buFont typeface="Wingdings 2" pitchFamily="18" charset="2"/>
              <a:buNone/>
            </a:pPr>
            <a:r>
              <a:rPr lang="en-GB" sz="2000" dirty="0">
                <a:latin typeface="Times New Roman" pitchFamily="18" charset="0"/>
                <a:cs typeface="Times New Roman" pitchFamily="18" charset="0"/>
              </a:rPr>
              <a:t>a)Wooden chopping board and knife.</a:t>
            </a:r>
          </a:p>
          <a:p>
            <a:pPr marL="0" indent="0" eaLnBrk="1" hangingPunct="1">
              <a:buFont typeface="Wingdings 2" pitchFamily="18" charset="2"/>
              <a:buNone/>
            </a:pPr>
            <a:r>
              <a:rPr lang="en-GB" sz="2000" dirty="0">
                <a:latin typeface="Times New Roman" pitchFamily="18" charset="0"/>
                <a:cs typeface="Times New Roman" pitchFamily="18" charset="0"/>
              </a:rPr>
              <a:t>b)Porcelain mortar and pestle.</a:t>
            </a:r>
          </a:p>
          <a:p>
            <a:pPr marL="0" indent="0" eaLnBrk="1" hangingPunct="1">
              <a:buFont typeface="Wingdings 2" pitchFamily="18" charset="2"/>
              <a:buNone/>
            </a:pPr>
            <a:r>
              <a:rPr lang="en-GB" sz="2000" dirty="0">
                <a:latin typeface="Times New Roman" pitchFamily="18" charset="0"/>
                <a:cs typeface="Times New Roman" pitchFamily="18" charset="0"/>
              </a:rPr>
              <a:t>c)Horn made spatula.</a:t>
            </a:r>
          </a:p>
        </p:txBody>
      </p:sp>
    </p:spTree>
    <p:extLst>
      <p:ext uri="{BB962C8B-B14F-4D97-AF65-F5344CB8AC3E}">
        <p14:creationId xmlns:p14="http://schemas.microsoft.com/office/powerpoint/2010/main" val="413388555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68313" y="908050"/>
            <a:ext cx="8229600" cy="5689600"/>
          </a:xfrm>
        </p:spPr>
        <p:txBody>
          <a:bodyPr>
            <a:normAutofit/>
          </a:bodyPr>
          <a:lstStyle/>
          <a:p>
            <a:pPr marL="274320" indent="-274320" eaLnBrk="1" fontAlgn="auto" hangingPunct="1">
              <a:spcAft>
                <a:spcPts val="0"/>
              </a:spcAft>
              <a:buClr>
                <a:schemeClr val="accent3"/>
              </a:buClr>
              <a:buFont typeface="Wingdings 2"/>
              <a:buChar char=""/>
              <a:defRPr/>
            </a:pPr>
            <a:endParaRPr lang="en-GB" dirty="0" smtClean="0"/>
          </a:p>
          <a:p>
            <a:pPr marL="0" indent="0" eaLnBrk="1" fontAlgn="auto" hangingPunct="1">
              <a:spcAft>
                <a:spcPts val="0"/>
              </a:spcAft>
              <a:buClr>
                <a:schemeClr val="accent3"/>
              </a:buClr>
              <a:buFont typeface="Wingdings 2"/>
              <a:buNone/>
              <a:defRPr/>
            </a:pPr>
            <a:r>
              <a:rPr lang="en-GB" b="1" dirty="0" smtClean="0"/>
              <a:t>Methods of Preparation of;</a:t>
            </a:r>
          </a:p>
          <a:p>
            <a:pPr marL="0" indent="0" eaLnBrk="1" fontAlgn="auto" hangingPunct="1">
              <a:spcAft>
                <a:spcPts val="0"/>
              </a:spcAft>
              <a:buClr>
                <a:schemeClr val="accent3"/>
              </a:buClr>
              <a:buFont typeface="Wingdings 2"/>
              <a:buNone/>
              <a:defRPr/>
            </a:pPr>
            <a:r>
              <a:rPr lang="en-GB" dirty="0" smtClean="0"/>
              <a:t>1) Mother  Tincture.</a:t>
            </a:r>
          </a:p>
          <a:p>
            <a:pPr marL="0" indent="0" eaLnBrk="1" fontAlgn="auto" hangingPunct="1">
              <a:spcAft>
                <a:spcPts val="0"/>
              </a:spcAft>
              <a:buClr>
                <a:schemeClr val="accent3"/>
              </a:buClr>
              <a:buFont typeface="Wingdings 2"/>
              <a:buNone/>
              <a:defRPr/>
            </a:pPr>
            <a:r>
              <a:rPr lang="en-GB" dirty="0" smtClean="0"/>
              <a:t>2)Mother  Solutions. </a:t>
            </a:r>
          </a:p>
          <a:p>
            <a:pPr marL="0" indent="0" eaLnBrk="1" fontAlgn="auto" hangingPunct="1">
              <a:spcAft>
                <a:spcPts val="0"/>
              </a:spcAft>
              <a:buClr>
                <a:schemeClr val="accent3"/>
              </a:buClr>
              <a:buFont typeface="Wingdings 2"/>
              <a:buNone/>
              <a:defRPr/>
            </a:pPr>
            <a:r>
              <a:rPr lang="en-GB" dirty="0" smtClean="0"/>
              <a:t>3)Potencies and Trituration.</a:t>
            </a:r>
            <a:endParaRPr lang="en-GB" dirty="0"/>
          </a:p>
        </p:txBody>
      </p:sp>
    </p:spTree>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68313" y="1052513"/>
            <a:ext cx="8229600" cy="5686425"/>
          </a:xfrm>
        </p:spPr>
        <p:txBody>
          <a:bodyPr/>
          <a:lstStyle/>
          <a:p>
            <a:pPr marL="0" indent="0">
              <a:buFont typeface="Wingdings 2" pitchFamily="18" charset="2"/>
              <a:buNone/>
            </a:pPr>
            <a:r>
              <a:rPr lang="en-GB" sz="2000" dirty="0" smtClean="0">
                <a:latin typeface="Times New Roman" pitchFamily="18" charset="0"/>
                <a:cs typeface="Times New Roman" pitchFamily="18" charset="0"/>
              </a:rPr>
              <a:t>d) Linen cloth.</a:t>
            </a:r>
          </a:p>
          <a:p>
            <a:pPr marL="0" indent="0">
              <a:buFont typeface="Wingdings 2" pitchFamily="18" charset="2"/>
              <a:buNone/>
            </a:pPr>
            <a:r>
              <a:rPr lang="en-GB" sz="2000" dirty="0" smtClean="0">
                <a:latin typeface="Times New Roman" pitchFamily="18" charset="0"/>
                <a:cs typeface="Times New Roman" pitchFamily="18" charset="0"/>
              </a:rPr>
              <a:t>e) Clean small beaker.</a:t>
            </a:r>
          </a:p>
          <a:p>
            <a:pPr marL="0" indent="0">
              <a:buFont typeface="Wingdings 2" pitchFamily="18" charset="2"/>
              <a:buNone/>
            </a:pPr>
            <a:r>
              <a:rPr lang="en-GB" sz="2000" dirty="0" smtClean="0">
                <a:latin typeface="Times New Roman" pitchFamily="18" charset="0"/>
                <a:cs typeface="Times New Roman" pitchFamily="18" charset="0"/>
              </a:rPr>
              <a:t>f) Glass stoppered phial.</a:t>
            </a:r>
          </a:p>
          <a:p>
            <a:pPr marL="0" indent="0">
              <a:buFont typeface="Wingdings 2" pitchFamily="18" charset="2"/>
              <a:buNone/>
            </a:pPr>
            <a:r>
              <a:rPr lang="en-GB" sz="2000" dirty="0" smtClean="0">
                <a:latin typeface="Times New Roman" pitchFamily="18" charset="0"/>
                <a:cs typeface="Times New Roman" pitchFamily="18" charset="0"/>
              </a:rPr>
              <a:t>g) Glass funnel with stand.</a:t>
            </a:r>
          </a:p>
          <a:p>
            <a:pPr marL="0" indent="0">
              <a:buFont typeface="Wingdings 2" pitchFamily="18" charset="2"/>
              <a:buNone/>
            </a:pPr>
            <a:r>
              <a:rPr lang="en-GB" sz="2000" dirty="0" smtClean="0">
                <a:latin typeface="Times New Roman" pitchFamily="18" charset="0"/>
                <a:cs typeface="Times New Roman" pitchFamily="18" charset="0"/>
              </a:rPr>
              <a:t>h) Filter paper.</a:t>
            </a:r>
          </a:p>
          <a:p>
            <a:pPr marL="0" indent="0">
              <a:buFont typeface="Wingdings 2" pitchFamily="18" charset="2"/>
              <a:buNone/>
            </a:pPr>
            <a:r>
              <a:rPr lang="en-GB" sz="2000" dirty="0" smtClean="0">
                <a:latin typeface="Times New Roman" pitchFamily="18" charset="0"/>
                <a:cs typeface="Times New Roman" pitchFamily="18" charset="0"/>
              </a:rPr>
              <a:t>i) Another clean phial with a new, non porous velvet cork.</a:t>
            </a:r>
          </a:p>
          <a:p>
            <a:pPr marL="0" indent="0">
              <a:buFont typeface="Wingdings 2" pitchFamily="18" charset="2"/>
              <a:buNone/>
            </a:pPr>
            <a:r>
              <a:rPr lang="en-GB" sz="2000" dirty="0" smtClean="0">
                <a:latin typeface="Times New Roman" pitchFamily="18" charset="0"/>
                <a:cs typeface="Times New Roman" pitchFamily="18" charset="0"/>
              </a:rPr>
              <a:t>j) Balance with weight box.</a:t>
            </a:r>
          </a:p>
          <a:p>
            <a:pPr marL="0" indent="0">
              <a:buFont typeface="Wingdings 2" pitchFamily="18" charset="2"/>
              <a:buNone/>
            </a:pPr>
            <a:r>
              <a:rPr lang="en-GB" sz="2000" dirty="0" smtClean="0">
                <a:latin typeface="Times New Roman" pitchFamily="18" charset="0"/>
                <a:cs typeface="Times New Roman" pitchFamily="18" charset="0"/>
              </a:rPr>
              <a:t>k) Pen, paper, gums, scissors etc.</a:t>
            </a:r>
          </a:p>
          <a:p>
            <a:pPr marL="0" indent="0">
              <a:buFont typeface="Wingdings 2" pitchFamily="18" charset="2"/>
              <a:buNone/>
            </a:pPr>
            <a:r>
              <a:rPr lang="en-GB" sz="2000" b="1" dirty="0" smtClean="0">
                <a:latin typeface="Times New Roman" pitchFamily="18" charset="0"/>
                <a:cs typeface="Times New Roman" pitchFamily="18" charset="0"/>
              </a:rPr>
              <a:t>Procedure:</a:t>
            </a:r>
          </a:p>
          <a:p>
            <a:pPr marL="0" indent="0">
              <a:buFont typeface="Wingdings 2" pitchFamily="18" charset="2"/>
              <a:buNone/>
            </a:pPr>
            <a:r>
              <a:rPr lang="en-GB" sz="2000" dirty="0" smtClean="0">
                <a:latin typeface="Times New Roman" pitchFamily="18" charset="0"/>
                <a:cs typeface="Times New Roman" pitchFamily="18" charset="0"/>
              </a:rPr>
              <a:t>1) The fresh plant or part of plant are cut into small pieces with a well polished steel knife, free from rust, on a clean chopping board and pounded to a pulp with mortar and pestle.</a:t>
            </a:r>
          </a:p>
          <a:p>
            <a:pPr marL="0" indent="0">
              <a:buFont typeface="Wingdings 2" pitchFamily="18" charset="2"/>
              <a:buNone/>
            </a:pPr>
            <a:r>
              <a:rPr lang="en-GB" sz="2000" dirty="0" smtClean="0">
                <a:latin typeface="Times New Roman" pitchFamily="18" charset="0"/>
                <a:cs typeface="Times New Roman" pitchFamily="18" charset="0"/>
              </a:rPr>
              <a:t>2) Pulp is weight and taken in a glass jar and double quantity by weight of strong alcohol is added.</a:t>
            </a:r>
          </a:p>
        </p:txBody>
      </p:sp>
    </p:spTree>
    <p:extLst>
      <p:ext uri="{BB962C8B-B14F-4D97-AF65-F5344CB8AC3E}">
        <p14:creationId xmlns:p14="http://schemas.microsoft.com/office/powerpoint/2010/main" val="1567431394"/>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4824536"/>
          </a:xfrm>
        </p:spPr>
        <p:txBody>
          <a:bodyPr/>
          <a:lstStyle/>
          <a:p>
            <a:pPr marL="0" indent="0">
              <a:buNone/>
            </a:pPr>
            <a:r>
              <a:rPr lang="en-GB" sz="2000" dirty="0" smtClean="0">
                <a:latin typeface="Times New Roman" pitchFamily="18" charset="0"/>
                <a:cs typeface="Times New Roman" pitchFamily="18" charset="0"/>
              </a:rPr>
              <a:t>3) At first powder is moistened with 1/6</a:t>
            </a:r>
            <a:r>
              <a:rPr lang="en-GB" sz="2000" baseline="30000" dirty="0" smtClean="0">
                <a:latin typeface="Times New Roman" pitchFamily="18" charset="0"/>
                <a:cs typeface="Times New Roman" pitchFamily="18" charset="0"/>
              </a:rPr>
              <a:t>th</a:t>
            </a:r>
            <a:r>
              <a:rPr lang="en-GB" sz="2000" dirty="0" smtClean="0">
                <a:latin typeface="Times New Roman" pitchFamily="18" charset="0"/>
                <a:cs typeface="Times New Roman" pitchFamily="18" charset="0"/>
              </a:rPr>
              <a:t> part of alcohol . Moistened drug is put into a </a:t>
            </a:r>
            <a:r>
              <a:rPr lang="en-GB" sz="2000" dirty="0">
                <a:latin typeface="Times New Roman" pitchFamily="18" charset="0"/>
                <a:cs typeface="Times New Roman" pitchFamily="18" charset="0"/>
              </a:rPr>
              <a:t>s</a:t>
            </a:r>
            <a:r>
              <a:rPr lang="en-GB" sz="2000" dirty="0" smtClean="0">
                <a:latin typeface="Times New Roman" pitchFamily="18" charset="0"/>
                <a:cs typeface="Times New Roman" pitchFamily="18" charset="0"/>
              </a:rPr>
              <a:t>toppered bottle and rest of the alcohol added to it.</a:t>
            </a:r>
          </a:p>
          <a:p>
            <a:pPr marL="0" indent="0">
              <a:buNone/>
            </a:pPr>
            <a:r>
              <a:rPr lang="en-GB" sz="2000" dirty="0" smtClean="0">
                <a:latin typeface="Times New Roman" pitchFamily="18" charset="0"/>
                <a:cs typeface="Times New Roman" pitchFamily="18" charset="0"/>
              </a:rPr>
              <a:t>4) The whole moisture is allow to stand for eight days in a cool dark place.</a:t>
            </a:r>
          </a:p>
          <a:p>
            <a:pPr marL="0" indent="0">
              <a:buNone/>
            </a:pPr>
            <a:r>
              <a:rPr lang="en-GB" sz="2000" dirty="0" smtClean="0">
                <a:latin typeface="Times New Roman" pitchFamily="18" charset="0"/>
                <a:cs typeface="Times New Roman" pitchFamily="18" charset="0"/>
              </a:rPr>
              <a:t>5) After this period the tincture decanted, strained through the new linen cloth and filtered. </a:t>
            </a:r>
          </a:p>
          <a:p>
            <a:pPr marL="0" indent="0">
              <a:buNone/>
            </a:pPr>
            <a:r>
              <a:rPr lang="en-GB" sz="2000" dirty="0" smtClean="0">
                <a:latin typeface="Times New Roman" pitchFamily="18" charset="0"/>
                <a:cs typeface="Times New Roman" pitchFamily="18" charset="0"/>
              </a:rPr>
              <a:t>6) It is poured in clean phial provided with a best quality of new known porous velvet cork.</a:t>
            </a:r>
          </a:p>
          <a:p>
            <a:pPr marL="0" indent="0">
              <a:buNone/>
            </a:pPr>
            <a:r>
              <a:rPr lang="en-GB" sz="2000" b="1" dirty="0" err="1" smtClean="0">
                <a:latin typeface="Times New Roman" pitchFamily="18" charset="0"/>
                <a:cs typeface="Times New Roman" pitchFamily="18" charset="0"/>
              </a:rPr>
              <a:t>Potentisation</a:t>
            </a:r>
            <a:endParaRPr lang="en-GB" sz="2000" b="1" dirty="0" smtClean="0">
              <a:latin typeface="Times New Roman" pitchFamily="18" charset="0"/>
              <a:cs typeface="Times New Roman" pitchFamily="18" charset="0"/>
            </a:endParaRPr>
          </a:p>
          <a:p>
            <a:pPr marL="0" indent="0">
              <a:buNone/>
            </a:pPr>
            <a:r>
              <a:rPr lang="en-GB" sz="2000" u="sng" dirty="0" smtClean="0">
                <a:latin typeface="Times New Roman" pitchFamily="18" charset="0"/>
                <a:cs typeface="Times New Roman" pitchFamily="18" charset="0"/>
              </a:rPr>
              <a:t>Centesimal scale:</a:t>
            </a:r>
          </a:p>
          <a:p>
            <a:pPr marL="0" indent="0">
              <a:buNone/>
            </a:pPr>
            <a:r>
              <a:rPr lang="en-GB" sz="2000" dirty="0" smtClean="0">
                <a:latin typeface="Times New Roman" pitchFamily="18" charset="0"/>
                <a:cs typeface="Times New Roman" pitchFamily="18" charset="0"/>
              </a:rPr>
              <a:t>6 parts of mother tincture and 94 parts of dilute alcohol mixed together and give ten downward stroke of equal strength it will gives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centesimal potency.</a:t>
            </a:r>
          </a:p>
          <a:p>
            <a:pPr marL="0" indent="0">
              <a:buNone/>
            </a:pPr>
            <a:r>
              <a:rPr lang="en-GB" sz="2000" dirty="0" smtClean="0">
                <a:latin typeface="Times New Roman" pitchFamily="18" charset="0"/>
                <a:cs typeface="Times New Roman" pitchFamily="18" charset="0"/>
              </a:rPr>
              <a:t>1 part of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 and 99 parts of alcohol and ten downward stroke of equal strength will give the 2</a:t>
            </a:r>
            <a:r>
              <a:rPr lang="en-GB" sz="2000" baseline="30000" dirty="0" smtClean="0">
                <a:latin typeface="Times New Roman" pitchFamily="18" charset="0"/>
                <a:cs typeface="Times New Roman" pitchFamily="18" charset="0"/>
              </a:rPr>
              <a:t>nd</a:t>
            </a:r>
            <a:r>
              <a:rPr lang="en-GB" sz="2000" dirty="0" smtClean="0">
                <a:latin typeface="Times New Roman" pitchFamily="18" charset="0"/>
                <a:cs typeface="Times New Roman" pitchFamily="18" charset="0"/>
              </a:rPr>
              <a:t> centesimal potency.</a:t>
            </a:r>
          </a:p>
          <a:p>
            <a:pPr marL="0" indent="0">
              <a:buNone/>
            </a:pP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2552436211"/>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24744"/>
            <a:ext cx="8229600" cy="4389437"/>
          </a:xfrm>
        </p:spPr>
        <p:txBody>
          <a:bodyPr/>
          <a:lstStyle/>
          <a:p>
            <a:pPr marL="0" indent="0">
              <a:buNone/>
            </a:pPr>
            <a:r>
              <a:rPr lang="en-GB" sz="2000" dirty="0" smtClean="0">
                <a:latin typeface="Times New Roman" pitchFamily="18" charset="0"/>
                <a:cs typeface="Times New Roman" pitchFamily="18" charset="0"/>
              </a:rPr>
              <a:t>All succeeding potencies are prepared with one part of the preceding potency to 99 parts of dispensing alcohol.</a:t>
            </a:r>
            <a:endParaRPr lang="en-GB" sz="1800" dirty="0" smtClean="0">
              <a:latin typeface="Times New Roman" pitchFamily="18" charset="0"/>
              <a:cs typeface="Times New Roman" pitchFamily="18" charset="0"/>
            </a:endParaRPr>
          </a:p>
          <a:p>
            <a:pPr marL="0" indent="0">
              <a:buNone/>
            </a:pPr>
            <a:r>
              <a:rPr lang="en-GB" sz="2000" b="1" dirty="0" smtClean="0">
                <a:latin typeface="Times New Roman" pitchFamily="18" charset="0"/>
                <a:cs typeface="Times New Roman" pitchFamily="18" charset="0"/>
              </a:rPr>
              <a:t>Decimal scale:</a:t>
            </a:r>
            <a:endParaRPr lang="en-GB" sz="2800" b="1" dirty="0" smtClean="0">
              <a:latin typeface="Times New Roman" pitchFamily="18" charset="0"/>
              <a:cs typeface="Times New Roman" pitchFamily="18" charset="0"/>
            </a:endParaRPr>
          </a:p>
          <a:p>
            <a:pPr marL="0" indent="0">
              <a:buNone/>
            </a:pPr>
            <a:r>
              <a:rPr lang="en-GB" sz="2000" dirty="0" smtClean="0">
                <a:latin typeface="Times New Roman" pitchFamily="18" charset="0"/>
                <a:cs typeface="Times New Roman" pitchFamily="18" charset="0"/>
              </a:rPr>
              <a:t>6 parts of mother tincture and 4 parts of dilute alcohol and 10 downward stroke of equal strength gives 1X potency.</a:t>
            </a:r>
          </a:p>
          <a:p>
            <a:pPr marL="0" indent="0">
              <a:buNone/>
            </a:pPr>
            <a:r>
              <a:rPr lang="en-GB" sz="2000" dirty="0" smtClean="0">
                <a:latin typeface="Times New Roman" pitchFamily="18" charset="0"/>
                <a:cs typeface="Times New Roman" pitchFamily="18" charset="0"/>
              </a:rPr>
              <a:t>1 parts of 1X potency and 9 parts of dilute alcohol and 10 downward stroke of equal strength gives 2X potency.</a:t>
            </a:r>
          </a:p>
          <a:p>
            <a:pPr marL="0" indent="0">
              <a:buNone/>
            </a:pPr>
            <a:r>
              <a:rPr lang="en-GB" sz="2000" dirty="0" smtClean="0">
                <a:latin typeface="Times New Roman" pitchFamily="18" charset="0"/>
                <a:cs typeface="Times New Roman" pitchFamily="18" charset="0"/>
              </a:rPr>
              <a:t>All succeeding potencies are prepared with one part of preceding potency to 9 parts of dilute alcohol.</a:t>
            </a:r>
          </a:p>
          <a:p>
            <a:pPr marL="0" indent="0">
              <a:buNone/>
            </a:pPr>
            <a:r>
              <a:rPr lang="en-GB" sz="2000" b="1" dirty="0" smtClean="0">
                <a:latin typeface="Times New Roman" pitchFamily="18" charset="0"/>
                <a:cs typeface="Times New Roman" pitchFamily="18" charset="0"/>
              </a:rPr>
              <a:t>Drugs under this class III:</a:t>
            </a:r>
          </a:p>
          <a:p>
            <a:pPr marL="0" indent="0">
              <a:buNone/>
            </a:pPr>
            <a:r>
              <a:rPr lang="en-GB" sz="2000" dirty="0" err="1" smtClean="0">
                <a:latin typeface="Times New Roman" pitchFamily="18" charset="0"/>
                <a:cs typeface="Times New Roman" pitchFamily="18" charset="0"/>
              </a:rPr>
              <a:t>Aethusa</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cynapium</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pulsatilla</a:t>
            </a:r>
            <a:r>
              <a:rPr lang="en-GB" sz="2000" dirty="0" smtClean="0">
                <a:latin typeface="Times New Roman" pitchFamily="18" charset="0"/>
                <a:cs typeface="Times New Roman" pitchFamily="18" charset="0"/>
              </a:rPr>
              <a:t>, Arnica </a:t>
            </a:r>
            <a:r>
              <a:rPr lang="en-GB" sz="2000" dirty="0" err="1" smtClean="0">
                <a:latin typeface="Times New Roman" pitchFamily="18" charset="0"/>
                <a:cs typeface="Times New Roman" pitchFamily="18" charset="0"/>
              </a:rPr>
              <a:t>montana</a:t>
            </a:r>
            <a:r>
              <a:rPr lang="en-GB" sz="2000" dirty="0" smtClean="0">
                <a:latin typeface="Times New Roman" pitchFamily="18" charset="0"/>
                <a:cs typeface="Times New Roman" pitchFamily="18" charset="0"/>
              </a:rPr>
              <a:t> </a:t>
            </a: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1361808381"/>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95288" y="1201738"/>
            <a:ext cx="8424862" cy="3240807"/>
          </a:xfrm>
        </p:spPr>
        <p:txBody>
          <a:bodyPr/>
          <a:lstStyle/>
          <a:p>
            <a:pPr marL="0" indent="0" eaLnBrk="1" hangingPunct="1">
              <a:buFont typeface="Wingdings 2" pitchFamily="18" charset="2"/>
              <a:buNone/>
            </a:pPr>
            <a:r>
              <a:rPr lang="en-GB" sz="2000" dirty="0" smtClean="0">
                <a:latin typeface="Times New Roman" pitchFamily="18" charset="0"/>
                <a:cs typeface="Times New Roman" pitchFamily="18" charset="0"/>
              </a:rPr>
              <a:t>                                                     </a:t>
            </a:r>
            <a:r>
              <a:rPr lang="en-GB" sz="2400" b="1" dirty="0" smtClean="0">
                <a:latin typeface="Times New Roman" pitchFamily="18" charset="0"/>
                <a:cs typeface="Times New Roman" pitchFamily="18" charset="0"/>
              </a:rPr>
              <a:t>Class IV </a:t>
            </a:r>
          </a:p>
          <a:p>
            <a:pPr marL="0" indent="0" eaLnBrk="1" hangingPunct="1">
              <a:buFont typeface="Wingdings 2" pitchFamily="18" charset="2"/>
              <a:buNone/>
            </a:pPr>
            <a:r>
              <a:rPr lang="en-GB" sz="2000" b="1" dirty="0" smtClean="0">
                <a:latin typeface="Times New Roman" pitchFamily="18" charset="0"/>
                <a:cs typeface="Times New Roman" pitchFamily="18" charset="0"/>
              </a:rPr>
              <a:t>Introduction:</a:t>
            </a:r>
          </a:p>
          <a:p>
            <a:pPr marL="0" indent="0" eaLnBrk="1" hangingPunct="1">
              <a:buFont typeface="Wingdings 2" pitchFamily="18" charset="2"/>
              <a:buNone/>
            </a:pPr>
            <a:r>
              <a:rPr lang="en-GB" sz="2000" dirty="0" smtClean="0">
                <a:latin typeface="Times New Roman" pitchFamily="18" charset="0"/>
                <a:cs typeface="Times New Roman" pitchFamily="18" charset="0"/>
              </a:rPr>
              <a:t>This class includes dry plants, </a:t>
            </a:r>
            <a:r>
              <a:rPr lang="en-GB" sz="2000" dirty="0" err="1" smtClean="0">
                <a:latin typeface="Times New Roman" pitchFamily="18" charset="0"/>
                <a:cs typeface="Times New Roman" pitchFamily="18" charset="0"/>
              </a:rPr>
              <a:t>hurbs</a:t>
            </a:r>
            <a:r>
              <a:rPr lang="en-GB" sz="2000" dirty="0" smtClean="0">
                <a:latin typeface="Times New Roman" pitchFamily="18" charset="0"/>
                <a:cs typeface="Times New Roman" pitchFamily="18" charset="0"/>
              </a:rPr>
              <a:t>, animal substances dried or fresh. </a:t>
            </a:r>
          </a:p>
          <a:p>
            <a:pPr marL="0" indent="0" eaLnBrk="1" hangingPunct="1">
              <a:buFont typeface="Wingdings 2" pitchFamily="18" charset="2"/>
              <a:buNone/>
            </a:pPr>
            <a:r>
              <a:rPr lang="en-GB" sz="2000" b="1" dirty="0" smtClean="0">
                <a:latin typeface="Times New Roman" pitchFamily="18" charset="0"/>
                <a:cs typeface="Times New Roman" pitchFamily="18" charset="0"/>
              </a:rPr>
              <a:t>Preparation of Mother tincture:</a:t>
            </a:r>
          </a:p>
          <a:p>
            <a:pPr marL="0" indent="0" eaLnBrk="1" hangingPunct="1">
              <a:buFont typeface="Wingdings 2" pitchFamily="18" charset="2"/>
              <a:buNone/>
            </a:pPr>
            <a:r>
              <a:rPr lang="en-GB" sz="2000" u="sng" dirty="0" smtClean="0">
                <a:latin typeface="Times New Roman" pitchFamily="18" charset="0"/>
                <a:cs typeface="Times New Roman" pitchFamily="18" charset="0"/>
              </a:rPr>
              <a:t>Principle</a:t>
            </a:r>
            <a:r>
              <a:rPr lang="en-GB" sz="2000" u="sng" dirty="0">
                <a:latin typeface="Times New Roman" pitchFamily="18" charset="0"/>
                <a:cs typeface="Times New Roman" pitchFamily="18" charset="0"/>
              </a:rPr>
              <a:t>:</a:t>
            </a:r>
            <a:endParaRPr lang="en-GB" sz="2000" u="sng" dirty="0" smtClean="0">
              <a:latin typeface="Times New Roman" pitchFamily="18" charset="0"/>
              <a:cs typeface="Times New Roman" pitchFamily="18" charset="0"/>
            </a:endParaRPr>
          </a:p>
          <a:p>
            <a:pPr marL="0" indent="0" eaLnBrk="1" hangingPunct="1">
              <a:buFont typeface="Wingdings 2" pitchFamily="18" charset="2"/>
              <a:buNone/>
            </a:pPr>
            <a:r>
              <a:rPr lang="en-GB" sz="2000" dirty="0" smtClean="0">
                <a:latin typeface="Times New Roman" pitchFamily="18" charset="0"/>
                <a:cs typeface="Times New Roman" pitchFamily="18" charset="0"/>
              </a:rPr>
              <a:t>This tincture is prepared by adding five parts of strong alcohol by weight and one part of pulp or powder by weight. (i.e. 5:1)</a:t>
            </a:r>
          </a:p>
          <a:p>
            <a:pPr marL="0" indent="0" eaLnBrk="1" hangingPunct="1">
              <a:buFont typeface="Wingdings 2" pitchFamily="18" charset="2"/>
              <a:buNone/>
            </a:pPr>
            <a:endParaRPr lang="en-GB" sz="2000" dirty="0" smtClean="0">
              <a:latin typeface="Times New Roman" pitchFamily="18" charset="0"/>
              <a:cs typeface="Times New Roman" pitchFamily="18" charset="0"/>
            </a:endParaRPr>
          </a:p>
        </p:txBody>
      </p:sp>
      <p:sp>
        <p:nvSpPr>
          <p:cNvPr id="2" name="Rectangle 1"/>
          <p:cNvSpPr/>
          <p:nvPr/>
        </p:nvSpPr>
        <p:spPr>
          <a:xfrm>
            <a:off x="395536" y="4077072"/>
            <a:ext cx="4572000" cy="2616101"/>
          </a:xfrm>
          <a:prstGeom prst="rect">
            <a:avLst/>
          </a:prstGeom>
        </p:spPr>
        <p:txBody>
          <a:bodyPr>
            <a:spAutoFit/>
          </a:bodyPr>
          <a:lstStyle/>
          <a:p>
            <a:pPr marL="0" indent="0" eaLnBrk="1" hangingPunct="1">
              <a:buFont typeface="Wingdings 2" pitchFamily="18" charset="2"/>
              <a:buNone/>
            </a:pPr>
            <a:r>
              <a:rPr lang="en-GB" sz="2000" b="1" dirty="0" smtClean="0">
                <a:latin typeface="Times New Roman" pitchFamily="18" charset="0"/>
                <a:cs typeface="Times New Roman" pitchFamily="18" charset="0"/>
              </a:rPr>
              <a:t>Requirements:</a:t>
            </a:r>
            <a:endParaRPr lang="en-GB" sz="2000" b="1" dirty="0">
              <a:latin typeface="Times New Roman" pitchFamily="18" charset="0"/>
              <a:cs typeface="Times New Roman" pitchFamily="18" charset="0"/>
            </a:endParaRPr>
          </a:p>
          <a:p>
            <a:pPr marL="0" indent="0" eaLnBrk="1" hangingPunct="1">
              <a:buFont typeface="Wingdings 2" pitchFamily="18" charset="2"/>
              <a:buNone/>
            </a:pPr>
            <a:r>
              <a:rPr lang="en-GB" sz="2000" dirty="0">
                <a:latin typeface="Times New Roman" pitchFamily="18" charset="0"/>
                <a:cs typeface="Times New Roman" pitchFamily="18" charset="0"/>
              </a:rPr>
              <a:t>1</a:t>
            </a:r>
            <a:r>
              <a:rPr lang="en-GB" sz="2000" dirty="0" smtClean="0">
                <a:latin typeface="Times New Roman" pitchFamily="18" charset="0"/>
                <a:cs typeface="Times New Roman" pitchFamily="18" charset="0"/>
              </a:rPr>
              <a:t>) </a:t>
            </a:r>
            <a:r>
              <a:rPr lang="en-GB" sz="2000" u="sng" dirty="0" smtClean="0">
                <a:latin typeface="Times New Roman" pitchFamily="18" charset="0"/>
                <a:cs typeface="Times New Roman" pitchFamily="18" charset="0"/>
              </a:rPr>
              <a:t>Ingredients</a:t>
            </a:r>
            <a:r>
              <a:rPr lang="en-GB" sz="2000" u="sng" dirty="0">
                <a:latin typeface="Times New Roman" pitchFamily="18" charset="0"/>
                <a:cs typeface="Times New Roman" pitchFamily="18" charset="0"/>
              </a:rPr>
              <a:t>.</a:t>
            </a:r>
          </a:p>
          <a:p>
            <a:pPr marL="0" indent="0" eaLnBrk="1" hangingPunct="1">
              <a:buFont typeface="Wingdings 2" pitchFamily="18" charset="2"/>
              <a:buNone/>
            </a:pPr>
            <a:r>
              <a:rPr lang="en-GB" sz="2000" dirty="0">
                <a:latin typeface="Times New Roman" pitchFamily="18" charset="0"/>
                <a:cs typeface="Times New Roman" pitchFamily="18" charset="0"/>
              </a:rPr>
              <a:t>a</a:t>
            </a:r>
            <a:r>
              <a:rPr lang="en-GB" sz="2000" dirty="0" smtClean="0">
                <a:latin typeface="Times New Roman" pitchFamily="18" charset="0"/>
                <a:cs typeface="Times New Roman" pitchFamily="18" charset="0"/>
              </a:rPr>
              <a:t>) Selected </a:t>
            </a:r>
            <a:r>
              <a:rPr lang="en-GB" sz="2000" dirty="0">
                <a:latin typeface="Times New Roman" pitchFamily="18" charset="0"/>
                <a:cs typeface="Times New Roman" pitchFamily="18" charset="0"/>
              </a:rPr>
              <a:t>drug substances (fresh plants).</a:t>
            </a:r>
          </a:p>
          <a:p>
            <a:pPr marL="0" indent="0" eaLnBrk="1" hangingPunct="1">
              <a:buFont typeface="Wingdings 2" pitchFamily="18" charset="2"/>
              <a:buNone/>
            </a:pPr>
            <a:r>
              <a:rPr lang="en-GB" sz="2000" dirty="0">
                <a:latin typeface="Times New Roman" pitchFamily="18" charset="0"/>
                <a:cs typeface="Times New Roman" pitchFamily="18" charset="0"/>
              </a:rPr>
              <a:t>b</a:t>
            </a:r>
            <a:r>
              <a:rPr lang="en-GB" sz="2000" dirty="0" smtClean="0">
                <a:latin typeface="Times New Roman" pitchFamily="18" charset="0"/>
                <a:cs typeface="Times New Roman" pitchFamily="18" charset="0"/>
              </a:rPr>
              <a:t>) Strong </a:t>
            </a:r>
            <a:r>
              <a:rPr lang="en-GB" sz="2000" dirty="0">
                <a:latin typeface="Times New Roman" pitchFamily="18" charset="0"/>
                <a:cs typeface="Times New Roman" pitchFamily="18" charset="0"/>
              </a:rPr>
              <a:t>alcohol.</a:t>
            </a:r>
          </a:p>
          <a:p>
            <a:pPr marL="0" indent="0" eaLnBrk="1" hangingPunct="1">
              <a:buFont typeface="Wingdings 2" pitchFamily="18" charset="2"/>
              <a:buNone/>
            </a:pPr>
            <a:r>
              <a:rPr lang="en-GB" sz="2000" dirty="0">
                <a:latin typeface="Times New Roman" pitchFamily="18" charset="0"/>
                <a:cs typeface="Times New Roman" pitchFamily="18" charset="0"/>
              </a:rPr>
              <a:t>2</a:t>
            </a:r>
            <a:r>
              <a:rPr lang="en-GB" sz="2000" dirty="0" smtClean="0">
                <a:latin typeface="Times New Roman" pitchFamily="18" charset="0"/>
                <a:cs typeface="Times New Roman" pitchFamily="18" charset="0"/>
              </a:rPr>
              <a:t>) </a:t>
            </a:r>
            <a:r>
              <a:rPr lang="en-GB" sz="2000" u="sng" dirty="0" smtClean="0">
                <a:latin typeface="Times New Roman" pitchFamily="18" charset="0"/>
                <a:cs typeface="Times New Roman" pitchFamily="18" charset="0"/>
              </a:rPr>
              <a:t>Utensils </a:t>
            </a:r>
            <a:r>
              <a:rPr lang="en-GB" sz="2000" u="sng" dirty="0">
                <a:latin typeface="Times New Roman" pitchFamily="18" charset="0"/>
                <a:cs typeface="Times New Roman" pitchFamily="18" charset="0"/>
              </a:rPr>
              <a:t>and </a:t>
            </a:r>
            <a:r>
              <a:rPr lang="en-GB" sz="2000" u="sng" dirty="0" smtClean="0">
                <a:latin typeface="Times New Roman" pitchFamily="18" charset="0"/>
                <a:cs typeface="Times New Roman" pitchFamily="18" charset="0"/>
              </a:rPr>
              <a:t>apparatus:</a:t>
            </a:r>
            <a:endParaRPr lang="en-GB" sz="2000" u="sng" dirty="0">
              <a:latin typeface="Times New Roman" pitchFamily="18" charset="0"/>
              <a:cs typeface="Times New Roman" pitchFamily="18" charset="0"/>
            </a:endParaRPr>
          </a:p>
          <a:p>
            <a:pPr marL="0" indent="0" eaLnBrk="1" hangingPunct="1">
              <a:buFont typeface="Wingdings 2" pitchFamily="18" charset="2"/>
              <a:buNone/>
            </a:pPr>
            <a:r>
              <a:rPr lang="en-GB" sz="2000" dirty="0">
                <a:latin typeface="Times New Roman" pitchFamily="18" charset="0"/>
                <a:cs typeface="Times New Roman" pitchFamily="18" charset="0"/>
              </a:rPr>
              <a:t>a</a:t>
            </a:r>
            <a:r>
              <a:rPr lang="en-GB" sz="2000" dirty="0" smtClean="0">
                <a:latin typeface="Times New Roman" pitchFamily="18" charset="0"/>
                <a:cs typeface="Times New Roman" pitchFamily="18" charset="0"/>
              </a:rPr>
              <a:t>) Wooden </a:t>
            </a:r>
            <a:r>
              <a:rPr lang="en-GB" sz="2000" dirty="0">
                <a:latin typeface="Times New Roman" pitchFamily="18" charset="0"/>
                <a:cs typeface="Times New Roman" pitchFamily="18" charset="0"/>
              </a:rPr>
              <a:t>chopping board and knife.</a:t>
            </a:r>
          </a:p>
          <a:p>
            <a:pPr marL="0" indent="0" eaLnBrk="1" hangingPunct="1">
              <a:buFont typeface="Wingdings 2" pitchFamily="18" charset="2"/>
              <a:buNone/>
            </a:pPr>
            <a:r>
              <a:rPr lang="en-GB" sz="2000" dirty="0">
                <a:latin typeface="Times New Roman" pitchFamily="18" charset="0"/>
                <a:cs typeface="Times New Roman" pitchFamily="18" charset="0"/>
              </a:rPr>
              <a:t>b</a:t>
            </a:r>
            <a:r>
              <a:rPr lang="en-GB" sz="2000" dirty="0" smtClean="0">
                <a:latin typeface="Times New Roman" pitchFamily="18" charset="0"/>
                <a:cs typeface="Times New Roman" pitchFamily="18" charset="0"/>
              </a:rPr>
              <a:t>) Porcelain </a:t>
            </a:r>
            <a:r>
              <a:rPr lang="en-GB" sz="2000" dirty="0">
                <a:latin typeface="Times New Roman" pitchFamily="18" charset="0"/>
                <a:cs typeface="Times New Roman" pitchFamily="18" charset="0"/>
              </a:rPr>
              <a:t>mortar and pestle.</a:t>
            </a:r>
          </a:p>
          <a:p>
            <a:pPr marL="0" indent="0" eaLnBrk="1" hangingPunct="1">
              <a:buFont typeface="Wingdings 2" pitchFamily="18" charset="2"/>
              <a:buNone/>
            </a:pPr>
            <a:r>
              <a:rPr lang="en-GB" sz="2000" dirty="0">
                <a:latin typeface="Times New Roman" pitchFamily="18" charset="0"/>
                <a:cs typeface="Times New Roman" pitchFamily="18" charset="0"/>
              </a:rPr>
              <a:t>c</a:t>
            </a:r>
            <a:r>
              <a:rPr lang="en-GB" sz="2000" dirty="0" smtClean="0">
                <a:latin typeface="Times New Roman" pitchFamily="18" charset="0"/>
                <a:cs typeface="Times New Roman" pitchFamily="18" charset="0"/>
              </a:rPr>
              <a:t>) Horn </a:t>
            </a:r>
            <a:r>
              <a:rPr lang="en-GB" sz="2000" dirty="0">
                <a:latin typeface="Times New Roman" pitchFamily="18" charset="0"/>
                <a:cs typeface="Times New Roman" pitchFamily="18" charset="0"/>
              </a:rPr>
              <a:t>made spatula.</a:t>
            </a:r>
          </a:p>
        </p:txBody>
      </p:sp>
    </p:spTree>
    <p:extLst>
      <p:ext uri="{BB962C8B-B14F-4D97-AF65-F5344CB8AC3E}">
        <p14:creationId xmlns:p14="http://schemas.microsoft.com/office/powerpoint/2010/main" val="3566410701"/>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68313" y="1052513"/>
            <a:ext cx="8229600" cy="5686425"/>
          </a:xfrm>
        </p:spPr>
        <p:txBody>
          <a:bodyPr/>
          <a:lstStyle/>
          <a:p>
            <a:pPr marL="0" indent="0">
              <a:buFont typeface="Wingdings 2" pitchFamily="18" charset="2"/>
              <a:buNone/>
            </a:pPr>
            <a:r>
              <a:rPr lang="en-GB" sz="2000" dirty="0" smtClean="0">
                <a:latin typeface="Times New Roman" pitchFamily="18" charset="0"/>
                <a:cs typeface="Times New Roman" pitchFamily="18" charset="0"/>
              </a:rPr>
              <a:t>d) Linen cloth.</a:t>
            </a:r>
          </a:p>
          <a:p>
            <a:pPr marL="0" indent="0">
              <a:buFont typeface="Wingdings 2" pitchFamily="18" charset="2"/>
              <a:buNone/>
            </a:pPr>
            <a:r>
              <a:rPr lang="en-GB" sz="2000" dirty="0" smtClean="0">
                <a:latin typeface="Times New Roman" pitchFamily="18" charset="0"/>
                <a:cs typeface="Times New Roman" pitchFamily="18" charset="0"/>
              </a:rPr>
              <a:t>e) Clean small beaker.</a:t>
            </a:r>
          </a:p>
          <a:p>
            <a:pPr marL="0" indent="0">
              <a:buFont typeface="Wingdings 2" pitchFamily="18" charset="2"/>
              <a:buNone/>
            </a:pPr>
            <a:r>
              <a:rPr lang="en-GB" sz="2000" dirty="0" smtClean="0">
                <a:latin typeface="Times New Roman" pitchFamily="18" charset="0"/>
                <a:cs typeface="Times New Roman" pitchFamily="18" charset="0"/>
              </a:rPr>
              <a:t>f) Glass stoppered phial.</a:t>
            </a:r>
          </a:p>
          <a:p>
            <a:pPr marL="0" indent="0">
              <a:buFont typeface="Wingdings 2" pitchFamily="18" charset="2"/>
              <a:buNone/>
            </a:pPr>
            <a:r>
              <a:rPr lang="en-GB" sz="2000" dirty="0" smtClean="0">
                <a:latin typeface="Times New Roman" pitchFamily="18" charset="0"/>
                <a:cs typeface="Times New Roman" pitchFamily="18" charset="0"/>
              </a:rPr>
              <a:t>g) Glass funnel with stand.</a:t>
            </a:r>
          </a:p>
          <a:p>
            <a:pPr marL="0" indent="0">
              <a:buFont typeface="Wingdings 2" pitchFamily="18" charset="2"/>
              <a:buNone/>
            </a:pPr>
            <a:r>
              <a:rPr lang="en-GB" sz="2000" dirty="0" smtClean="0">
                <a:latin typeface="Times New Roman" pitchFamily="18" charset="0"/>
                <a:cs typeface="Times New Roman" pitchFamily="18" charset="0"/>
              </a:rPr>
              <a:t>h) Filter paper.</a:t>
            </a:r>
          </a:p>
          <a:p>
            <a:pPr marL="0" indent="0">
              <a:buFont typeface="Wingdings 2" pitchFamily="18" charset="2"/>
              <a:buNone/>
            </a:pPr>
            <a:r>
              <a:rPr lang="en-GB" sz="2000" dirty="0" smtClean="0">
                <a:latin typeface="Times New Roman" pitchFamily="18" charset="0"/>
                <a:cs typeface="Times New Roman" pitchFamily="18" charset="0"/>
              </a:rPr>
              <a:t>i) Another clean phial with a new, non porous velvet cork.</a:t>
            </a:r>
          </a:p>
          <a:p>
            <a:pPr marL="0" indent="0">
              <a:buFont typeface="Wingdings 2" pitchFamily="18" charset="2"/>
              <a:buNone/>
            </a:pPr>
            <a:r>
              <a:rPr lang="en-GB" sz="2000" dirty="0" smtClean="0">
                <a:latin typeface="Times New Roman" pitchFamily="18" charset="0"/>
                <a:cs typeface="Times New Roman" pitchFamily="18" charset="0"/>
              </a:rPr>
              <a:t>j) Balance with weight box.</a:t>
            </a:r>
          </a:p>
          <a:p>
            <a:pPr marL="0" indent="0">
              <a:buFont typeface="Wingdings 2" pitchFamily="18" charset="2"/>
              <a:buNone/>
            </a:pPr>
            <a:r>
              <a:rPr lang="en-GB" sz="2000" dirty="0" smtClean="0">
                <a:latin typeface="Times New Roman" pitchFamily="18" charset="0"/>
                <a:cs typeface="Times New Roman" pitchFamily="18" charset="0"/>
              </a:rPr>
              <a:t>k) Pen, paper, gums, scissors etc.</a:t>
            </a:r>
          </a:p>
          <a:p>
            <a:pPr marL="0" indent="0">
              <a:buFont typeface="Wingdings 2" pitchFamily="18" charset="2"/>
              <a:buNone/>
            </a:pPr>
            <a:r>
              <a:rPr lang="en-GB" sz="2000" dirty="0" smtClean="0">
                <a:latin typeface="Times New Roman" pitchFamily="18" charset="0"/>
                <a:cs typeface="Times New Roman" pitchFamily="18" charset="0"/>
              </a:rPr>
              <a:t>l) Glass rod.</a:t>
            </a:r>
          </a:p>
          <a:p>
            <a:pPr marL="0" indent="0">
              <a:buFont typeface="Wingdings 2" pitchFamily="18" charset="2"/>
              <a:buNone/>
            </a:pPr>
            <a:r>
              <a:rPr lang="en-GB" sz="2400" u="sng" dirty="0" smtClean="0">
                <a:latin typeface="Times New Roman" pitchFamily="18" charset="0"/>
                <a:cs typeface="Times New Roman" pitchFamily="18" charset="0"/>
              </a:rPr>
              <a:t>Procedure:</a:t>
            </a:r>
          </a:p>
          <a:p>
            <a:pPr marL="0" indent="0">
              <a:buFont typeface="Wingdings 2" pitchFamily="18" charset="2"/>
              <a:buNone/>
            </a:pPr>
            <a:r>
              <a:rPr lang="en-GB" sz="2000" dirty="0" smtClean="0">
                <a:latin typeface="Times New Roman" pitchFamily="18" charset="0"/>
                <a:cs typeface="Times New Roman" pitchFamily="18" charset="0"/>
              </a:rPr>
              <a:t>1) The dried vegetable and animal substance crush into fine powder and fresh animal substances into fine pulp.</a:t>
            </a:r>
          </a:p>
          <a:p>
            <a:pPr marL="0" indent="0">
              <a:buFont typeface="Wingdings 2" pitchFamily="18" charset="2"/>
              <a:buNone/>
            </a:pPr>
            <a:r>
              <a:rPr lang="en-GB" sz="2000" dirty="0" smtClean="0">
                <a:latin typeface="Times New Roman" pitchFamily="18" charset="0"/>
                <a:cs typeface="Times New Roman" pitchFamily="18" charset="0"/>
              </a:rPr>
              <a:t>2) Powder or pounded drug substances are weight and taken in a glass jar.</a:t>
            </a:r>
          </a:p>
          <a:p>
            <a:pPr marL="0" indent="0">
              <a:buFont typeface="Wingdings 2" pitchFamily="18" charset="2"/>
              <a:buNone/>
            </a:pPr>
            <a:r>
              <a:rPr lang="en-GB" sz="2000" dirty="0" smtClean="0">
                <a:latin typeface="Times New Roman" pitchFamily="18" charset="0"/>
                <a:cs typeface="Times New Roman" pitchFamily="18" charset="0"/>
              </a:rPr>
              <a:t>3) Five times its weight of strong alcohol is added to it and mixed the same with the pulp or powder. </a:t>
            </a:r>
          </a:p>
        </p:txBody>
      </p:sp>
    </p:spTree>
    <p:extLst>
      <p:ext uri="{BB962C8B-B14F-4D97-AF65-F5344CB8AC3E}">
        <p14:creationId xmlns:p14="http://schemas.microsoft.com/office/powerpoint/2010/main" val="288996336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68313" y="1052513"/>
            <a:ext cx="8229600" cy="5686425"/>
          </a:xfrm>
        </p:spPr>
        <p:txBody>
          <a:bodyPr/>
          <a:lstStyle/>
          <a:p>
            <a:pPr marL="0" indent="0">
              <a:buFont typeface="Wingdings 2" pitchFamily="18" charset="2"/>
              <a:buNone/>
            </a:pPr>
            <a:r>
              <a:rPr lang="en-GB" sz="2000" dirty="0" smtClean="0">
                <a:latin typeface="Times New Roman" pitchFamily="18" charset="0"/>
                <a:cs typeface="Times New Roman" pitchFamily="18" charset="0"/>
              </a:rPr>
              <a:t>4) After thoroughly mixing the whole mass is kept in a glass stoppered bottle in cool dark place for 15 days. </a:t>
            </a:r>
          </a:p>
          <a:p>
            <a:pPr marL="0" indent="0">
              <a:buFont typeface="Wingdings 2" pitchFamily="18" charset="2"/>
              <a:buNone/>
            </a:pPr>
            <a:r>
              <a:rPr lang="en-GB" sz="2000" dirty="0" smtClean="0">
                <a:latin typeface="Times New Roman" pitchFamily="18" charset="0"/>
                <a:cs typeface="Times New Roman" pitchFamily="18" charset="0"/>
              </a:rPr>
              <a:t>5) The mixture is shaken nicely 2 times a day.</a:t>
            </a:r>
          </a:p>
          <a:p>
            <a:pPr marL="0" indent="0">
              <a:buFont typeface="Wingdings 2" pitchFamily="18" charset="2"/>
              <a:buNone/>
            </a:pPr>
            <a:r>
              <a:rPr lang="en-GB" sz="2000" dirty="0" smtClean="0">
                <a:latin typeface="Times New Roman" pitchFamily="18" charset="0"/>
                <a:cs typeface="Times New Roman" pitchFamily="18" charset="0"/>
              </a:rPr>
              <a:t>6) After this period the clear tincture is decanted, residual substances are strained by a new linen cloth and is added to the previously decanted tincture. It is again filtered by a filter paper and store in a glass stoppered phial.</a:t>
            </a:r>
          </a:p>
          <a:p>
            <a:pPr marL="0" indent="0">
              <a:buNone/>
            </a:pPr>
            <a:r>
              <a:rPr lang="en-GB" sz="2000" b="1" dirty="0" smtClean="0">
                <a:latin typeface="Times New Roman" pitchFamily="18" charset="0"/>
                <a:cs typeface="Times New Roman" pitchFamily="18" charset="0"/>
              </a:rPr>
              <a:t>Potentization:</a:t>
            </a:r>
            <a:endParaRPr lang="en-GB" sz="2000" b="1" dirty="0">
              <a:latin typeface="Times New Roman" pitchFamily="18" charset="0"/>
              <a:cs typeface="Times New Roman" pitchFamily="18" charset="0"/>
            </a:endParaRPr>
          </a:p>
          <a:p>
            <a:pPr marL="0" indent="0">
              <a:buNone/>
            </a:pPr>
            <a:r>
              <a:rPr lang="en-GB" sz="2000" u="sng" dirty="0">
                <a:latin typeface="Times New Roman" pitchFamily="18" charset="0"/>
                <a:cs typeface="Times New Roman" pitchFamily="18" charset="0"/>
              </a:rPr>
              <a:t>Centesimal scale:</a:t>
            </a:r>
          </a:p>
          <a:p>
            <a:pPr marL="0" indent="0">
              <a:buNone/>
            </a:pPr>
            <a:r>
              <a:rPr lang="en-GB" sz="2000" dirty="0" smtClean="0">
                <a:latin typeface="Times New Roman" pitchFamily="18" charset="0"/>
                <a:cs typeface="Times New Roman" pitchFamily="18" charset="0"/>
              </a:rPr>
              <a:t>10 </a:t>
            </a:r>
            <a:r>
              <a:rPr lang="en-GB" sz="2000" dirty="0">
                <a:latin typeface="Times New Roman" pitchFamily="18" charset="0"/>
                <a:cs typeface="Times New Roman" pitchFamily="18" charset="0"/>
              </a:rPr>
              <a:t>parts of mother tincture and </a:t>
            </a:r>
            <a:r>
              <a:rPr lang="en-GB" sz="2000" dirty="0" smtClean="0">
                <a:latin typeface="Times New Roman" pitchFamily="18" charset="0"/>
                <a:cs typeface="Times New Roman" pitchFamily="18" charset="0"/>
              </a:rPr>
              <a:t>90 </a:t>
            </a:r>
            <a:r>
              <a:rPr lang="en-GB" sz="2000" dirty="0">
                <a:latin typeface="Times New Roman" pitchFamily="18" charset="0"/>
                <a:cs typeface="Times New Roman" pitchFamily="18" charset="0"/>
              </a:rPr>
              <a:t>parts of </a:t>
            </a:r>
            <a:r>
              <a:rPr lang="en-GB" sz="2000" dirty="0" smtClean="0">
                <a:latin typeface="Times New Roman" pitchFamily="18" charset="0"/>
                <a:cs typeface="Times New Roman" pitchFamily="18" charset="0"/>
              </a:rPr>
              <a:t>alcohol </a:t>
            </a:r>
            <a:r>
              <a:rPr lang="en-GB" sz="2000" dirty="0">
                <a:latin typeface="Times New Roman" pitchFamily="18" charset="0"/>
                <a:cs typeface="Times New Roman" pitchFamily="18" charset="0"/>
              </a:rPr>
              <a:t>mixed together and give ten downward stroke of equal strength it will gives 1</a:t>
            </a:r>
            <a:r>
              <a:rPr lang="en-GB" sz="2000" baseline="30000" dirty="0">
                <a:latin typeface="Times New Roman" pitchFamily="18" charset="0"/>
                <a:cs typeface="Times New Roman" pitchFamily="18" charset="0"/>
              </a:rPr>
              <a:t>st</a:t>
            </a:r>
            <a:r>
              <a:rPr lang="en-GB" sz="2000" dirty="0">
                <a:latin typeface="Times New Roman" pitchFamily="18" charset="0"/>
                <a:cs typeface="Times New Roman" pitchFamily="18" charset="0"/>
              </a:rPr>
              <a:t> centesimal potency.</a:t>
            </a:r>
          </a:p>
          <a:p>
            <a:pPr marL="0" indent="0">
              <a:buNone/>
            </a:pPr>
            <a:r>
              <a:rPr lang="en-GB" sz="2000" dirty="0">
                <a:latin typeface="Times New Roman" pitchFamily="18" charset="0"/>
                <a:cs typeface="Times New Roman" pitchFamily="18" charset="0"/>
              </a:rPr>
              <a:t>1 part of 1</a:t>
            </a:r>
            <a:r>
              <a:rPr lang="en-GB" sz="2000" baseline="30000" dirty="0">
                <a:latin typeface="Times New Roman" pitchFamily="18" charset="0"/>
                <a:cs typeface="Times New Roman" pitchFamily="18" charset="0"/>
              </a:rPr>
              <a:t>st</a:t>
            </a:r>
            <a:r>
              <a:rPr lang="en-GB" sz="2000" dirty="0">
                <a:latin typeface="Times New Roman" pitchFamily="18" charset="0"/>
                <a:cs typeface="Times New Roman" pitchFamily="18" charset="0"/>
              </a:rPr>
              <a:t> potency and 99 parts of alcohol and ten downward stroke of equal strength will give the 2</a:t>
            </a:r>
            <a:r>
              <a:rPr lang="en-GB" sz="2000" baseline="30000" dirty="0">
                <a:latin typeface="Times New Roman" pitchFamily="18" charset="0"/>
                <a:cs typeface="Times New Roman" pitchFamily="18" charset="0"/>
              </a:rPr>
              <a:t>nd</a:t>
            </a:r>
            <a:r>
              <a:rPr lang="en-GB" sz="2000" dirty="0">
                <a:latin typeface="Times New Roman" pitchFamily="18" charset="0"/>
                <a:cs typeface="Times New Roman" pitchFamily="18" charset="0"/>
              </a:rPr>
              <a:t> centesimal potency</a:t>
            </a:r>
            <a:r>
              <a:rPr lang="en-GB" sz="2000" dirty="0" smtClean="0">
                <a:latin typeface="Times New Roman" pitchFamily="18" charset="0"/>
                <a:cs typeface="Times New Roman" pitchFamily="18" charset="0"/>
              </a:rPr>
              <a:t>.</a:t>
            </a:r>
          </a:p>
          <a:p>
            <a:pPr marL="0" indent="0">
              <a:buNone/>
            </a:pPr>
            <a:r>
              <a:rPr lang="en-GB" sz="2000" dirty="0">
                <a:latin typeface="Times New Roman" pitchFamily="18" charset="0"/>
                <a:cs typeface="Times New Roman" pitchFamily="18" charset="0"/>
              </a:rPr>
              <a:t>*All succeeding potencies are prepared by taking 1 part of the proceeding potency and 99 parts of dispensing alcohol.</a:t>
            </a:r>
          </a:p>
          <a:p>
            <a:pPr marL="0" indent="0">
              <a:buNone/>
            </a:pPr>
            <a:endParaRPr lang="en-GB" sz="2000" dirty="0">
              <a:latin typeface="Times New Roman" pitchFamily="18" charset="0"/>
              <a:cs typeface="Times New Roman" pitchFamily="18" charset="0"/>
            </a:endParaRPr>
          </a:p>
          <a:p>
            <a:pPr marL="0" indent="0">
              <a:buFont typeface="Wingdings 2" pitchFamily="18" charset="2"/>
              <a:buNone/>
            </a:pPr>
            <a:endParaRPr lang="en-GB"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310952961"/>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95288" y="1201738"/>
            <a:ext cx="8424862" cy="3595413"/>
          </a:xfrm>
        </p:spPr>
        <p:txBody>
          <a:bodyPr/>
          <a:lstStyle/>
          <a:p>
            <a:pPr marL="0" indent="0">
              <a:buNone/>
            </a:pPr>
            <a:r>
              <a:rPr lang="en-GB" sz="2000" b="1" dirty="0">
                <a:latin typeface="Times New Roman" pitchFamily="18" charset="0"/>
                <a:cs typeface="Times New Roman" pitchFamily="18" charset="0"/>
              </a:rPr>
              <a:t>Decimal scale:</a:t>
            </a:r>
          </a:p>
          <a:p>
            <a:pPr marL="0" indent="0">
              <a:buNone/>
            </a:pPr>
            <a:r>
              <a:rPr lang="en-GB" sz="2000" dirty="0" smtClean="0">
                <a:latin typeface="Times New Roman" pitchFamily="18" charset="0"/>
                <a:cs typeface="Times New Roman" pitchFamily="18" charset="0"/>
              </a:rPr>
              <a:t>As a drug power is 1/10</a:t>
            </a:r>
            <a:r>
              <a:rPr lang="en-GB" sz="2000" baseline="30000" dirty="0" smtClean="0">
                <a:latin typeface="Times New Roman" pitchFamily="18" charset="0"/>
                <a:cs typeface="Times New Roman" pitchFamily="18" charset="0"/>
              </a:rPr>
              <a:t> </a:t>
            </a:r>
            <a:r>
              <a:rPr lang="en-GB" sz="2000" dirty="0" smtClean="0">
                <a:latin typeface="Times New Roman" pitchFamily="18" charset="0"/>
                <a:cs typeface="Times New Roman" pitchFamily="18" charset="0"/>
              </a:rPr>
              <a:t> , it correspond to 1X potency. Here 1X potency is same as mother tincture of drug. </a:t>
            </a:r>
          </a:p>
          <a:p>
            <a:pPr marL="0" indent="0">
              <a:buNone/>
            </a:pPr>
            <a:r>
              <a:rPr lang="en-GB" sz="2000" dirty="0" smtClean="0">
                <a:latin typeface="Times New Roman" pitchFamily="18" charset="0"/>
                <a:cs typeface="Times New Roman" pitchFamily="18" charset="0"/>
              </a:rPr>
              <a:t>1 </a:t>
            </a:r>
            <a:r>
              <a:rPr lang="en-GB" sz="2000" dirty="0">
                <a:latin typeface="Times New Roman" pitchFamily="18" charset="0"/>
                <a:cs typeface="Times New Roman" pitchFamily="18" charset="0"/>
              </a:rPr>
              <a:t>parts of </a:t>
            </a:r>
            <a:r>
              <a:rPr lang="en-GB" sz="2000" dirty="0" smtClean="0">
                <a:latin typeface="Times New Roman" pitchFamily="18" charset="0"/>
                <a:cs typeface="Times New Roman" pitchFamily="18" charset="0"/>
              </a:rPr>
              <a:t>mother tincture </a:t>
            </a:r>
            <a:r>
              <a:rPr lang="en-GB" sz="2000" dirty="0">
                <a:latin typeface="Times New Roman" pitchFamily="18" charset="0"/>
                <a:cs typeface="Times New Roman" pitchFamily="18" charset="0"/>
              </a:rPr>
              <a:t>and 9 parts </a:t>
            </a:r>
            <a:r>
              <a:rPr lang="en-GB" sz="2000" dirty="0" smtClean="0">
                <a:latin typeface="Times New Roman" pitchFamily="18" charset="0"/>
                <a:cs typeface="Times New Roman" pitchFamily="18" charset="0"/>
              </a:rPr>
              <a:t>of </a:t>
            </a:r>
            <a:r>
              <a:rPr lang="en-GB" sz="2000" dirty="0">
                <a:latin typeface="Times New Roman" pitchFamily="18" charset="0"/>
                <a:cs typeface="Times New Roman" pitchFamily="18" charset="0"/>
              </a:rPr>
              <a:t>alcohol and 10 downward stroke of equal strength gives 2X potency.</a:t>
            </a:r>
          </a:p>
          <a:p>
            <a:pPr marL="0" indent="0">
              <a:buNone/>
            </a:pPr>
            <a:r>
              <a:rPr lang="en-GB" sz="2000" dirty="0">
                <a:latin typeface="Times New Roman" pitchFamily="18" charset="0"/>
                <a:cs typeface="Times New Roman" pitchFamily="18" charset="0"/>
              </a:rPr>
              <a:t>All succeeding potencies are prepared with one part of preceding potency to 9 parts of dilute alcohol.</a:t>
            </a:r>
          </a:p>
          <a:p>
            <a:pPr marL="0" indent="0">
              <a:buNone/>
            </a:pPr>
            <a:r>
              <a:rPr lang="en-GB" sz="2000" b="1" dirty="0">
                <a:latin typeface="Times New Roman" pitchFamily="18" charset="0"/>
                <a:cs typeface="Times New Roman" pitchFamily="18" charset="0"/>
              </a:rPr>
              <a:t>Drugs under this class </a:t>
            </a:r>
            <a:r>
              <a:rPr lang="en-GB" sz="2000" b="1" dirty="0" smtClean="0">
                <a:latin typeface="Times New Roman" pitchFamily="18" charset="0"/>
                <a:cs typeface="Times New Roman" pitchFamily="18" charset="0"/>
              </a:rPr>
              <a:t>IV:</a:t>
            </a:r>
            <a:endParaRPr lang="en-GB" sz="2000" b="1" dirty="0">
              <a:latin typeface="Times New Roman" pitchFamily="18" charset="0"/>
              <a:cs typeface="Times New Roman" pitchFamily="18" charset="0"/>
            </a:endParaRPr>
          </a:p>
          <a:p>
            <a:pPr marL="0" indent="0">
              <a:buNone/>
            </a:pPr>
            <a:r>
              <a:rPr lang="en-GB" sz="2000" dirty="0" smtClean="0">
                <a:latin typeface="Times New Roman" pitchFamily="18" charset="0"/>
                <a:cs typeface="Times New Roman" pitchFamily="18" charset="0"/>
              </a:rPr>
              <a:t>Arnica </a:t>
            </a:r>
            <a:r>
              <a:rPr lang="en-GB" sz="2000" dirty="0" err="1" smtClean="0">
                <a:latin typeface="Times New Roman" pitchFamily="18" charset="0"/>
                <a:cs typeface="Times New Roman" pitchFamily="18" charset="0"/>
              </a:rPr>
              <a:t>montana</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Nux</a:t>
            </a:r>
            <a:r>
              <a:rPr lang="en-GB" sz="2000" dirty="0" smtClean="0">
                <a:latin typeface="Times New Roman" pitchFamily="18" charset="0"/>
                <a:cs typeface="Times New Roman" pitchFamily="18" charset="0"/>
              </a:rPr>
              <a:t> vomica, Aloe </a:t>
            </a:r>
            <a:r>
              <a:rPr lang="en-GB" sz="2000" dirty="0" err="1" smtClean="0">
                <a:latin typeface="Times New Roman" pitchFamily="18" charset="0"/>
                <a:cs typeface="Times New Roman" pitchFamily="18" charset="0"/>
              </a:rPr>
              <a:t>socotrina</a:t>
            </a:r>
            <a:r>
              <a:rPr lang="en-GB" sz="2000" dirty="0" smtClean="0">
                <a:latin typeface="Times New Roman" pitchFamily="18" charset="0"/>
                <a:cs typeface="Times New Roman" pitchFamily="18" charset="0"/>
              </a:rPr>
              <a:t> , </a:t>
            </a:r>
            <a:r>
              <a:rPr lang="en-GB" sz="2000" dirty="0" err="1" smtClean="0">
                <a:latin typeface="Times New Roman" pitchFamily="18" charset="0"/>
                <a:cs typeface="Times New Roman" pitchFamily="18" charset="0"/>
              </a:rPr>
              <a:t>Lycopodium</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clavatum</a:t>
            </a:r>
            <a:r>
              <a:rPr lang="en-GB" sz="2000" dirty="0" smtClean="0">
                <a:latin typeface="Times New Roman" pitchFamily="18" charset="0"/>
                <a:cs typeface="Times New Roman" pitchFamily="18" charset="0"/>
              </a:rPr>
              <a:t>.</a:t>
            </a: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11333929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ow Make Homeopathic Medicine - YouTub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51026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83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836712"/>
            <a:ext cx="7704856" cy="5909310"/>
          </a:xfrm>
          <a:prstGeom prst="rect">
            <a:avLst/>
          </a:prstGeom>
          <a:noFill/>
        </p:spPr>
        <p:txBody>
          <a:bodyPr wrap="square" rtlCol="0">
            <a:spAutoFit/>
          </a:bodyPr>
          <a:lstStyle/>
          <a:p>
            <a:pPr algn="ctr"/>
            <a:r>
              <a:rPr lang="en-GB" sz="2000" b="1" u="sng" dirty="0" smtClean="0"/>
              <a:t>Preparation of Mother Solution</a:t>
            </a:r>
          </a:p>
          <a:p>
            <a:r>
              <a:rPr lang="en-GB" sz="2000" b="1" dirty="0" smtClean="0"/>
              <a:t>Definition:</a:t>
            </a:r>
          </a:p>
          <a:p>
            <a:r>
              <a:rPr lang="en-GB" sz="2000" dirty="0" smtClean="0"/>
              <a:t>It is the drug pharmaceutically prepared from drug substance of mineral and chemical source dissolving in alcohol and purified water. </a:t>
            </a:r>
          </a:p>
          <a:p>
            <a:r>
              <a:rPr lang="en-GB" sz="2000" dirty="0" smtClean="0"/>
              <a:t>*It includes two classes -- Class V and class VI</a:t>
            </a:r>
          </a:p>
          <a:p>
            <a:pPr algn="ctr"/>
            <a:endParaRPr lang="en-GB" sz="2400" b="1" dirty="0" smtClean="0"/>
          </a:p>
          <a:p>
            <a:pPr algn="ctr"/>
            <a:r>
              <a:rPr lang="en-GB" sz="2400" b="1" dirty="0" smtClean="0"/>
              <a:t>Class V</a:t>
            </a:r>
          </a:p>
          <a:p>
            <a:r>
              <a:rPr lang="en-GB" sz="2000" dirty="0" smtClean="0"/>
              <a:t>It includes those chemical drugs which are soluble in purified water. Hahnemann further classified it as class V(A) 10% and class V(B) 1% </a:t>
            </a:r>
            <a:r>
              <a:rPr lang="en-GB" sz="2000" dirty="0"/>
              <a:t>d</a:t>
            </a:r>
            <a:r>
              <a:rPr lang="en-GB" sz="2000" dirty="0" smtClean="0"/>
              <a:t>epending upon the solubility . </a:t>
            </a:r>
          </a:p>
          <a:p>
            <a:pPr algn="ctr"/>
            <a:r>
              <a:rPr lang="en-GB" sz="2000" b="1" dirty="0" smtClean="0"/>
              <a:t>Class V(A)</a:t>
            </a:r>
          </a:p>
          <a:p>
            <a:r>
              <a:rPr lang="en-GB" sz="2000" b="1" dirty="0" smtClean="0"/>
              <a:t>Introduction:</a:t>
            </a:r>
          </a:p>
          <a:p>
            <a:r>
              <a:rPr lang="en-GB" sz="2000" dirty="0" smtClean="0"/>
              <a:t>The substances include under this class are easily soluble in purified water.  </a:t>
            </a:r>
          </a:p>
          <a:p>
            <a:pPr>
              <a:lnSpc>
                <a:spcPct val="150000"/>
              </a:lnSpc>
            </a:pPr>
            <a:r>
              <a:rPr lang="en-GB" sz="2000" b="1" dirty="0" smtClean="0"/>
              <a:t>Preparation of mother solution</a:t>
            </a:r>
          </a:p>
          <a:p>
            <a:r>
              <a:rPr lang="en-GB" sz="2000" b="1" dirty="0" smtClean="0"/>
              <a:t>Principle: </a:t>
            </a:r>
            <a:r>
              <a:rPr lang="en-GB" sz="2000" dirty="0" smtClean="0"/>
              <a:t>One part of medicinal substance by weight and 9 parts of purified water by weight. </a:t>
            </a:r>
            <a:endParaRPr lang="en-GB" sz="2000" b="1" dirty="0"/>
          </a:p>
        </p:txBody>
      </p:sp>
    </p:spTree>
    <p:extLst>
      <p:ext uri="{BB962C8B-B14F-4D97-AF65-F5344CB8AC3E}">
        <p14:creationId xmlns:p14="http://schemas.microsoft.com/office/powerpoint/2010/main" val="1412274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764704"/>
            <a:ext cx="7704856" cy="5940088"/>
          </a:xfrm>
          <a:prstGeom prst="rect">
            <a:avLst/>
          </a:prstGeom>
          <a:noFill/>
        </p:spPr>
        <p:txBody>
          <a:bodyPr wrap="square" rtlCol="0">
            <a:spAutoFit/>
          </a:bodyPr>
          <a:lstStyle/>
          <a:p>
            <a:pPr marL="0" indent="0" eaLnBrk="1" hangingPunct="1">
              <a:buFont typeface="Wingdings 2" pitchFamily="18" charset="2"/>
              <a:buNone/>
            </a:pPr>
            <a:r>
              <a:rPr lang="en-GB" sz="2000" b="1" dirty="0" smtClean="0">
                <a:latin typeface="Times New Roman" pitchFamily="18" charset="0"/>
                <a:cs typeface="Times New Roman" pitchFamily="18" charset="0"/>
              </a:rPr>
              <a:t>Requirements:</a:t>
            </a:r>
            <a:endParaRPr lang="en-GB" sz="2000" b="1" dirty="0">
              <a:latin typeface="Times New Roman" pitchFamily="18" charset="0"/>
              <a:cs typeface="Times New Roman" pitchFamily="18" charset="0"/>
            </a:endParaRPr>
          </a:p>
          <a:p>
            <a:pPr marL="0" indent="0" eaLnBrk="1" hangingPunct="1">
              <a:buFont typeface="Wingdings 2" pitchFamily="18" charset="2"/>
              <a:buNone/>
            </a:pPr>
            <a:r>
              <a:rPr lang="en-GB" sz="2000" b="1" dirty="0">
                <a:latin typeface="Times New Roman" pitchFamily="18" charset="0"/>
                <a:cs typeface="Times New Roman" pitchFamily="18" charset="0"/>
              </a:rPr>
              <a:t>1) Ingredients.</a:t>
            </a:r>
          </a:p>
          <a:p>
            <a:pPr marL="0" indent="0" eaLnBrk="1" hangingPunct="1">
              <a:buFont typeface="Wingdings 2" pitchFamily="18" charset="2"/>
              <a:buNone/>
            </a:pPr>
            <a:r>
              <a:rPr lang="en-GB" sz="2000" dirty="0">
                <a:latin typeface="Times New Roman" pitchFamily="18" charset="0"/>
                <a:cs typeface="Times New Roman" pitchFamily="18" charset="0"/>
              </a:rPr>
              <a:t>a) </a:t>
            </a:r>
            <a:r>
              <a:rPr lang="en-GB" sz="2000" dirty="0" smtClean="0">
                <a:latin typeface="Times New Roman" pitchFamily="18" charset="0"/>
                <a:cs typeface="Times New Roman" pitchFamily="18" charset="0"/>
              </a:rPr>
              <a:t>Required medicinal substances.</a:t>
            </a:r>
            <a:endParaRPr lang="en-GB" sz="2000" dirty="0">
              <a:latin typeface="Times New Roman" pitchFamily="18" charset="0"/>
              <a:cs typeface="Times New Roman" pitchFamily="18" charset="0"/>
            </a:endParaRPr>
          </a:p>
          <a:p>
            <a:pPr marL="0" indent="0" eaLnBrk="1" hangingPunct="1">
              <a:buFont typeface="Wingdings 2" pitchFamily="18" charset="2"/>
              <a:buNone/>
            </a:pPr>
            <a:r>
              <a:rPr lang="en-GB" sz="2000" dirty="0">
                <a:latin typeface="Times New Roman" pitchFamily="18" charset="0"/>
                <a:cs typeface="Times New Roman" pitchFamily="18" charset="0"/>
              </a:rPr>
              <a:t>b) </a:t>
            </a:r>
            <a:r>
              <a:rPr lang="en-GB" sz="2000" dirty="0" smtClean="0">
                <a:latin typeface="Times New Roman" pitchFamily="18" charset="0"/>
                <a:cs typeface="Times New Roman" pitchFamily="18" charset="0"/>
              </a:rPr>
              <a:t>Purified water. </a:t>
            </a:r>
            <a:endParaRPr lang="en-GB" sz="2000" dirty="0">
              <a:latin typeface="Times New Roman" pitchFamily="18" charset="0"/>
              <a:cs typeface="Times New Roman" pitchFamily="18" charset="0"/>
            </a:endParaRPr>
          </a:p>
          <a:p>
            <a:pPr marL="0" indent="0" eaLnBrk="1" hangingPunct="1">
              <a:buFont typeface="Wingdings 2" pitchFamily="18" charset="2"/>
              <a:buNone/>
            </a:pPr>
            <a:r>
              <a:rPr lang="en-GB" sz="2000" b="1" dirty="0">
                <a:latin typeface="Times New Roman" pitchFamily="18" charset="0"/>
                <a:cs typeface="Times New Roman" pitchFamily="18" charset="0"/>
              </a:rPr>
              <a:t>2) Utensils and apparatus:</a:t>
            </a:r>
          </a:p>
          <a:p>
            <a:r>
              <a:rPr lang="en-GB" sz="2000" dirty="0">
                <a:latin typeface="Times New Roman" pitchFamily="18" charset="0"/>
                <a:cs typeface="Times New Roman" pitchFamily="18" charset="0"/>
              </a:rPr>
              <a:t>a) Porcelain mortar and pestle.</a:t>
            </a:r>
          </a:p>
          <a:p>
            <a:r>
              <a:rPr lang="en-GB" sz="2000" dirty="0" smtClean="0">
                <a:latin typeface="Times New Roman" pitchFamily="18" charset="0"/>
                <a:cs typeface="Times New Roman" pitchFamily="18" charset="0"/>
              </a:rPr>
              <a:t>b) </a:t>
            </a:r>
            <a:r>
              <a:rPr lang="en-GB" sz="2000" dirty="0">
                <a:latin typeface="Times New Roman" pitchFamily="18" charset="0"/>
                <a:cs typeface="Times New Roman" pitchFamily="18" charset="0"/>
              </a:rPr>
              <a:t>Horn made spatula.</a:t>
            </a:r>
            <a:endParaRPr lang="en-GB" sz="2000" dirty="0"/>
          </a:p>
          <a:p>
            <a:pPr marL="0" indent="0">
              <a:buFont typeface="Wingdings 2" pitchFamily="18" charset="2"/>
              <a:buNone/>
            </a:pPr>
            <a:r>
              <a:rPr lang="en-GB" sz="2000" dirty="0">
                <a:latin typeface="Times New Roman" pitchFamily="18" charset="0"/>
                <a:cs typeface="Times New Roman" pitchFamily="18" charset="0"/>
              </a:rPr>
              <a:t>c</a:t>
            </a:r>
            <a:r>
              <a:rPr lang="en-GB" sz="2000" dirty="0" smtClean="0">
                <a:latin typeface="Times New Roman" pitchFamily="18" charset="0"/>
                <a:cs typeface="Times New Roman" pitchFamily="18" charset="0"/>
              </a:rPr>
              <a:t>) </a:t>
            </a:r>
            <a:r>
              <a:rPr lang="en-GB" sz="2000" dirty="0">
                <a:latin typeface="Times New Roman" pitchFamily="18" charset="0"/>
                <a:cs typeface="Times New Roman" pitchFamily="18" charset="0"/>
              </a:rPr>
              <a:t>Clean small beaker.</a:t>
            </a:r>
          </a:p>
          <a:p>
            <a:pPr marL="0" indent="0">
              <a:buFont typeface="Wingdings 2" pitchFamily="18" charset="2"/>
              <a:buNone/>
            </a:pPr>
            <a:r>
              <a:rPr lang="en-GB" sz="2000" dirty="0" smtClean="0">
                <a:latin typeface="Times New Roman" pitchFamily="18" charset="0"/>
                <a:cs typeface="Times New Roman" pitchFamily="18" charset="0"/>
              </a:rPr>
              <a:t>d) </a:t>
            </a:r>
            <a:r>
              <a:rPr lang="en-GB" sz="2000" dirty="0">
                <a:latin typeface="Times New Roman" pitchFamily="18" charset="0"/>
                <a:cs typeface="Times New Roman" pitchFamily="18" charset="0"/>
              </a:rPr>
              <a:t>Glass stoppered phial.</a:t>
            </a:r>
          </a:p>
          <a:p>
            <a:pPr marL="0" indent="0">
              <a:buFont typeface="Wingdings 2" pitchFamily="18" charset="2"/>
              <a:buNone/>
            </a:pPr>
            <a:r>
              <a:rPr lang="en-GB" sz="2000" dirty="0" smtClean="0">
                <a:latin typeface="Times New Roman" pitchFamily="18" charset="0"/>
                <a:cs typeface="Times New Roman" pitchFamily="18" charset="0"/>
              </a:rPr>
              <a:t>e) Conical flask.</a:t>
            </a:r>
            <a:endParaRPr lang="en-GB" sz="2000" dirty="0">
              <a:latin typeface="Times New Roman" pitchFamily="18" charset="0"/>
              <a:cs typeface="Times New Roman" pitchFamily="18" charset="0"/>
            </a:endParaRPr>
          </a:p>
          <a:p>
            <a:pPr marL="0" indent="0">
              <a:buFont typeface="Wingdings 2" pitchFamily="18" charset="2"/>
              <a:buNone/>
            </a:pPr>
            <a:r>
              <a:rPr lang="en-GB" sz="2000" dirty="0">
                <a:latin typeface="Times New Roman" pitchFamily="18" charset="0"/>
                <a:cs typeface="Times New Roman" pitchFamily="18" charset="0"/>
              </a:rPr>
              <a:t>f</a:t>
            </a:r>
            <a:r>
              <a:rPr lang="en-GB" sz="2000" dirty="0" smtClean="0">
                <a:latin typeface="Times New Roman" pitchFamily="18" charset="0"/>
                <a:cs typeface="Times New Roman" pitchFamily="18" charset="0"/>
              </a:rPr>
              <a:t>) </a:t>
            </a:r>
            <a:r>
              <a:rPr lang="en-GB" sz="2000" dirty="0">
                <a:latin typeface="Times New Roman" pitchFamily="18" charset="0"/>
                <a:cs typeface="Times New Roman" pitchFamily="18" charset="0"/>
              </a:rPr>
              <a:t>Balance with weight box.</a:t>
            </a:r>
          </a:p>
          <a:p>
            <a:pPr marL="0" indent="0">
              <a:buFont typeface="Wingdings 2" pitchFamily="18" charset="2"/>
              <a:buNone/>
            </a:pPr>
            <a:r>
              <a:rPr lang="en-GB" sz="2000" dirty="0" smtClean="0">
                <a:latin typeface="Times New Roman" pitchFamily="18" charset="0"/>
                <a:cs typeface="Times New Roman" pitchFamily="18" charset="0"/>
              </a:rPr>
              <a:t>g) </a:t>
            </a:r>
            <a:r>
              <a:rPr lang="en-GB" sz="2000" dirty="0">
                <a:latin typeface="Times New Roman" pitchFamily="18" charset="0"/>
                <a:cs typeface="Times New Roman" pitchFamily="18" charset="0"/>
              </a:rPr>
              <a:t>Pen, paper, gums, scissors etc</a:t>
            </a:r>
            <a:r>
              <a:rPr lang="en-GB" sz="2000" dirty="0" smtClean="0">
                <a:latin typeface="Times New Roman" pitchFamily="18" charset="0"/>
                <a:cs typeface="Times New Roman" pitchFamily="18" charset="0"/>
              </a:rPr>
              <a:t>.</a:t>
            </a:r>
          </a:p>
          <a:p>
            <a:pPr marL="0" indent="0">
              <a:buFont typeface="Wingdings 2" pitchFamily="18" charset="2"/>
              <a:buNone/>
            </a:pPr>
            <a:r>
              <a:rPr lang="en-GB" sz="2000" b="1" dirty="0" smtClean="0">
                <a:latin typeface="Times New Roman" pitchFamily="18" charset="0"/>
                <a:cs typeface="Times New Roman" pitchFamily="18" charset="0"/>
              </a:rPr>
              <a:t>Procedure:</a:t>
            </a:r>
          </a:p>
          <a:p>
            <a:pPr marL="0" indent="0">
              <a:buFont typeface="Wingdings 2" pitchFamily="18" charset="2"/>
              <a:buNone/>
            </a:pPr>
            <a:r>
              <a:rPr lang="en-GB" sz="2000" dirty="0" smtClean="0">
                <a:latin typeface="Times New Roman" pitchFamily="18" charset="0"/>
                <a:cs typeface="Times New Roman" pitchFamily="18" charset="0"/>
              </a:rPr>
              <a:t>1) Firstly purified of the medicinal substance tested then one part of medicinal substance by weight is taken in a well clean round glass phial and 9 parts of purified water by weight is added to it. Taking care that at least 1/4</a:t>
            </a:r>
            <a:r>
              <a:rPr lang="en-GB" sz="2000" baseline="30000" dirty="0" smtClean="0">
                <a:latin typeface="Times New Roman" pitchFamily="18" charset="0"/>
                <a:cs typeface="Times New Roman" pitchFamily="18" charset="0"/>
              </a:rPr>
              <a:t>th</a:t>
            </a:r>
            <a:r>
              <a:rPr lang="en-GB" sz="2000" dirty="0" smtClean="0">
                <a:latin typeface="Times New Roman" pitchFamily="18" charset="0"/>
                <a:cs typeface="Times New Roman" pitchFamily="18" charset="0"/>
              </a:rPr>
              <a:t> part of the phial remains vacant. </a:t>
            </a:r>
          </a:p>
          <a:p>
            <a:pPr marL="0" indent="0">
              <a:buFont typeface="Wingdings 2" pitchFamily="18" charset="2"/>
              <a:buNone/>
            </a:pPr>
            <a:r>
              <a:rPr lang="en-GB" sz="2000" dirty="0" smtClean="0">
                <a:latin typeface="Times New Roman" pitchFamily="18" charset="0"/>
                <a:cs typeface="Times New Roman" pitchFamily="18" charset="0"/>
              </a:rPr>
              <a:t>2) The phial is closed by the cork and homogeneous solution is prepared by gentle shaking. </a:t>
            </a:r>
          </a:p>
        </p:txBody>
      </p:sp>
    </p:spTree>
    <p:extLst>
      <p:ext uri="{BB962C8B-B14F-4D97-AF65-F5344CB8AC3E}">
        <p14:creationId xmlns:p14="http://schemas.microsoft.com/office/powerpoint/2010/main" val="19424373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69235264"/>
              </p:ext>
            </p:extLst>
          </p:nvPr>
        </p:nvGraphicFramePr>
        <p:xfrm>
          <a:off x="539750" y="908050"/>
          <a:ext cx="8229600" cy="5614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980728"/>
            <a:ext cx="7704856" cy="5940088"/>
          </a:xfrm>
          <a:prstGeom prst="rect">
            <a:avLst/>
          </a:prstGeom>
          <a:noFill/>
        </p:spPr>
        <p:txBody>
          <a:bodyPr wrap="square" rtlCol="0">
            <a:spAutoFit/>
          </a:bodyPr>
          <a:lstStyle/>
          <a:p>
            <a:pPr marL="0" indent="0">
              <a:buNone/>
            </a:pPr>
            <a:r>
              <a:rPr lang="en-GB" sz="2000" b="1" dirty="0">
                <a:latin typeface="Times New Roman" pitchFamily="18" charset="0"/>
                <a:cs typeface="Times New Roman" pitchFamily="18" charset="0"/>
              </a:rPr>
              <a:t>Potentization</a:t>
            </a:r>
          </a:p>
          <a:p>
            <a:pPr marL="0" indent="0">
              <a:buNone/>
            </a:pPr>
            <a:r>
              <a:rPr lang="en-GB" sz="2000" u="sng" dirty="0">
                <a:latin typeface="Times New Roman" pitchFamily="18" charset="0"/>
                <a:cs typeface="Times New Roman" pitchFamily="18" charset="0"/>
              </a:rPr>
              <a:t>Centesimal scale:</a:t>
            </a:r>
          </a:p>
          <a:p>
            <a:pPr marL="0" indent="0">
              <a:buNone/>
            </a:pPr>
            <a:r>
              <a:rPr lang="en-GB" sz="2000" dirty="0">
                <a:latin typeface="Times New Roman" pitchFamily="18" charset="0"/>
                <a:cs typeface="Times New Roman" pitchFamily="18" charset="0"/>
              </a:rPr>
              <a:t>10 parts of mother </a:t>
            </a:r>
            <a:r>
              <a:rPr lang="en-GB" sz="2000" dirty="0" smtClean="0">
                <a:latin typeface="Times New Roman" pitchFamily="18" charset="0"/>
                <a:cs typeface="Times New Roman" pitchFamily="18" charset="0"/>
              </a:rPr>
              <a:t>solution </a:t>
            </a:r>
            <a:r>
              <a:rPr lang="en-GB" sz="2000" dirty="0">
                <a:latin typeface="Times New Roman" pitchFamily="18" charset="0"/>
                <a:cs typeface="Times New Roman" pitchFamily="18" charset="0"/>
              </a:rPr>
              <a:t>and 90 parts of </a:t>
            </a:r>
            <a:r>
              <a:rPr lang="en-GB" sz="2000" dirty="0" smtClean="0">
                <a:latin typeface="Times New Roman" pitchFamily="18" charset="0"/>
                <a:cs typeface="Times New Roman" pitchFamily="18" charset="0"/>
              </a:rPr>
              <a:t>purified water and </a:t>
            </a:r>
            <a:r>
              <a:rPr lang="en-GB" sz="2000" dirty="0">
                <a:latin typeface="Times New Roman" pitchFamily="18" charset="0"/>
                <a:cs typeface="Times New Roman" pitchFamily="18" charset="0"/>
              </a:rPr>
              <a:t>give ten downward stroke of equal strength it will gives 1</a:t>
            </a:r>
            <a:r>
              <a:rPr lang="en-GB" sz="2000" baseline="30000" dirty="0">
                <a:latin typeface="Times New Roman" pitchFamily="18" charset="0"/>
                <a:cs typeface="Times New Roman" pitchFamily="18" charset="0"/>
              </a:rPr>
              <a:t>st</a:t>
            </a:r>
            <a:r>
              <a:rPr lang="en-GB" sz="2000" dirty="0">
                <a:latin typeface="Times New Roman" pitchFamily="18" charset="0"/>
                <a:cs typeface="Times New Roman" pitchFamily="18" charset="0"/>
              </a:rPr>
              <a:t> centesimal potency.</a:t>
            </a:r>
          </a:p>
          <a:p>
            <a:pPr marL="0" indent="0">
              <a:buNone/>
            </a:pPr>
            <a:r>
              <a:rPr lang="en-GB" sz="2000" dirty="0">
                <a:latin typeface="Times New Roman" pitchFamily="18" charset="0"/>
                <a:cs typeface="Times New Roman" pitchFamily="18" charset="0"/>
              </a:rPr>
              <a:t>1 part of 1</a:t>
            </a:r>
            <a:r>
              <a:rPr lang="en-GB" sz="2000" baseline="30000" dirty="0">
                <a:latin typeface="Times New Roman" pitchFamily="18" charset="0"/>
                <a:cs typeface="Times New Roman" pitchFamily="18" charset="0"/>
              </a:rPr>
              <a:t>st</a:t>
            </a:r>
            <a:r>
              <a:rPr lang="en-GB" sz="2000" dirty="0">
                <a:latin typeface="Times New Roman" pitchFamily="18" charset="0"/>
                <a:cs typeface="Times New Roman" pitchFamily="18" charset="0"/>
              </a:rPr>
              <a:t> potency and 99 parts of alcohol and ten downward stroke of equal strength will give the 2</a:t>
            </a:r>
            <a:r>
              <a:rPr lang="en-GB" sz="2000" baseline="30000" dirty="0">
                <a:latin typeface="Times New Roman" pitchFamily="18" charset="0"/>
                <a:cs typeface="Times New Roman" pitchFamily="18" charset="0"/>
              </a:rPr>
              <a:t>nd</a:t>
            </a:r>
            <a:r>
              <a:rPr lang="en-GB" sz="2000" dirty="0">
                <a:latin typeface="Times New Roman" pitchFamily="18" charset="0"/>
                <a:cs typeface="Times New Roman" pitchFamily="18" charset="0"/>
              </a:rPr>
              <a:t> centesimal potency.</a:t>
            </a:r>
          </a:p>
          <a:p>
            <a:pPr marL="0" indent="0">
              <a:buNone/>
            </a:pPr>
            <a:r>
              <a:rPr lang="en-GB" sz="2000" dirty="0">
                <a:latin typeface="Times New Roman" pitchFamily="18" charset="0"/>
                <a:cs typeface="Times New Roman" pitchFamily="18" charset="0"/>
              </a:rPr>
              <a:t>*All succeeding potencies are prepared by taking 1 part of the proceeding potency and 99 parts of dispensing alcohol</a:t>
            </a:r>
            <a:r>
              <a:rPr lang="en-GB" sz="2000" dirty="0" smtClean="0">
                <a:latin typeface="Times New Roman" pitchFamily="18" charset="0"/>
                <a:cs typeface="Times New Roman" pitchFamily="18" charset="0"/>
              </a:rPr>
              <a:t>.</a:t>
            </a:r>
          </a:p>
          <a:p>
            <a:pPr marL="0" indent="0">
              <a:buNone/>
            </a:pPr>
            <a:endParaRPr lang="en-GB" sz="2000" u="sng" dirty="0" smtClean="0">
              <a:latin typeface="Times New Roman" pitchFamily="18" charset="0"/>
              <a:cs typeface="Times New Roman" pitchFamily="18" charset="0"/>
            </a:endParaRPr>
          </a:p>
          <a:p>
            <a:pPr marL="0" indent="0">
              <a:buNone/>
            </a:pPr>
            <a:r>
              <a:rPr lang="en-GB" sz="2000" u="sng" dirty="0" smtClean="0">
                <a:latin typeface="Times New Roman" pitchFamily="18" charset="0"/>
                <a:cs typeface="Times New Roman" pitchFamily="18" charset="0"/>
              </a:rPr>
              <a:t>Decimal </a:t>
            </a:r>
            <a:r>
              <a:rPr lang="en-GB" sz="2000" u="sng" dirty="0">
                <a:latin typeface="Times New Roman" pitchFamily="18" charset="0"/>
                <a:cs typeface="Times New Roman" pitchFamily="18" charset="0"/>
              </a:rPr>
              <a:t>scale:</a:t>
            </a:r>
            <a:endParaRPr lang="en-GB" sz="2400" u="sng" dirty="0">
              <a:latin typeface="Times New Roman" pitchFamily="18" charset="0"/>
              <a:cs typeface="Times New Roman" pitchFamily="18" charset="0"/>
            </a:endParaRPr>
          </a:p>
          <a:p>
            <a:pPr marL="0" indent="0">
              <a:buNone/>
            </a:pPr>
            <a:r>
              <a:rPr lang="en-GB" sz="2000" dirty="0">
                <a:latin typeface="Times New Roman" pitchFamily="18" charset="0"/>
                <a:cs typeface="Times New Roman" pitchFamily="18" charset="0"/>
              </a:rPr>
              <a:t>As a drug power is </a:t>
            </a:r>
            <a:r>
              <a:rPr lang="en-GB" sz="2000" dirty="0" smtClean="0">
                <a:latin typeface="Times New Roman" pitchFamily="18" charset="0"/>
                <a:cs typeface="Times New Roman" pitchFamily="18" charset="0"/>
              </a:rPr>
              <a:t>1/10 </a:t>
            </a:r>
            <a:r>
              <a:rPr lang="en-GB" sz="2000" dirty="0">
                <a:latin typeface="Times New Roman" pitchFamily="18" charset="0"/>
                <a:cs typeface="Times New Roman" pitchFamily="18" charset="0"/>
              </a:rPr>
              <a:t>, it correspond to 1X potency. </a:t>
            </a:r>
            <a:endParaRPr lang="en-GB" sz="2000" dirty="0" smtClean="0">
              <a:latin typeface="Times New Roman" pitchFamily="18" charset="0"/>
              <a:cs typeface="Times New Roman" pitchFamily="18" charset="0"/>
            </a:endParaRPr>
          </a:p>
          <a:p>
            <a:pPr marL="0" indent="0">
              <a:buNone/>
            </a:pPr>
            <a:r>
              <a:rPr lang="en-GB" sz="2000" dirty="0" smtClean="0">
                <a:latin typeface="Times New Roman" pitchFamily="18" charset="0"/>
                <a:cs typeface="Times New Roman" pitchFamily="18" charset="0"/>
              </a:rPr>
              <a:t>1 </a:t>
            </a:r>
            <a:r>
              <a:rPr lang="en-GB" sz="2000" dirty="0">
                <a:latin typeface="Times New Roman" pitchFamily="18" charset="0"/>
                <a:cs typeface="Times New Roman" pitchFamily="18" charset="0"/>
              </a:rPr>
              <a:t>parts of </a:t>
            </a:r>
            <a:r>
              <a:rPr lang="en-GB" sz="2000" dirty="0" smtClean="0">
                <a:latin typeface="Times New Roman" pitchFamily="18" charset="0"/>
                <a:cs typeface="Times New Roman" pitchFamily="18" charset="0"/>
              </a:rPr>
              <a:t>1X potency that is mother solution and </a:t>
            </a:r>
            <a:r>
              <a:rPr lang="en-GB" sz="2000" dirty="0">
                <a:latin typeface="Times New Roman" pitchFamily="18" charset="0"/>
                <a:cs typeface="Times New Roman" pitchFamily="18" charset="0"/>
              </a:rPr>
              <a:t>9 parts of </a:t>
            </a:r>
            <a:r>
              <a:rPr lang="en-GB" sz="2000" dirty="0" smtClean="0">
                <a:latin typeface="Times New Roman" pitchFamily="18" charset="0"/>
                <a:cs typeface="Times New Roman" pitchFamily="18" charset="0"/>
              </a:rPr>
              <a:t>purified water </a:t>
            </a:r>
            <a:r>
              <a:rPr lang="en-GB" sz="2000" dirty="0">
                <a:latin typeface="Times New Roman" pitchFamily="18" charset="0"/>
                <a:cs typeface="Times New Roman" pitchFamily="18" charset="0"/>
              </a:rPr>
              <a:t>and 10 downward stroke of equal </a:t>
            </a:r>
            <a:r>
              <a:rPr lang="en-GB" sz="2000" dirty="0" smtClean="0">
                <a:latin typeface="Times New Roman" pitchFamily="18" charset="0"/>
                <a:cs typeface="Times New Roman" pitchFamily="18" charset="0"/>
              </a:rPr>
              <a:t>strength will give the </a:t>
            </a:r>
            <a:r>
              <a:rPr lang="en-GB" sz="2000" dirty="0">
                <a:latin typeface="Times New Roman" pitchFamily="18" charset="0"/>
                <a:cs typeface="Times New Roman" pitchFamily="18" charset="0"/>
              </a:rPr>
              <a:t>2X potency.</a:t>
            </a:r>
          </a:p>
          <a:p>
            <a:pPr marL="0" indent="0">
              <a:buNone/>
            </a:pPr>
            <a:r>
              <a:rPr lang="en-GB" sz="2000" dirty="0">
                <a:latin typeface="Times New Roman" pitchFamily="18" charset="0"/>
                <a:cs typeface="Times New Roman" pitchFamily="18" charset="0"/>
              </a:rPr>
              <a:t>All succeeding potencies are prepared </a:t>
            </a:r>
            <a:r>
              <a:rPr lang="en-GB" sz="2000" dirty="0" smtClean="0">
                <a:latin typeface="Times New Roman" pitchFamily="18" charset="0"/>
                <a:cs typeface="Times New Roman" pitchFamily="18" charset="0"/>
              </a:rPr>
              <a:t>by taking one </a:t>
            </a:r>
            <a:r>
              <a:rPr lang="en-GB" sz="2000" dirty="0">
                <a:latin typeface="Times New Roman" pitchFamily="18" charset="0"/>
                <a:cs typeface="Times New Roman" pitchFamily="18" charset="0"/>
              </a:rPr>
              <a:t>part of preceding potency to 9 parts of </a:t>
            </a:r>
            <a:r>
              <a:rPr lang="en-GB" sz="2000" dirty="0" smtClean="0">
                <a:latin typeface="Times New Roman" pitchFamily="18" charset="0"/>
                <a:cs typeface="Times New Roman" pitchFamily="18" charset="0"/>
              </a:rPr>
              <a:t>alcohol</a:t>
            </a:r>
            <a:r>
              <a:rPr lang="en-GB" sz="2000" dirty="0">
                <a:latin typeface="Times New Roman" pitchFamily="18" charset="0"/>
                <a:cs typeface="Times New Roman" pitchFamily="18" charset="0"/>
              </a:rPr>
              <a:t>.</a:t>
            </a:r>
          </a:p>
          <a:p>
            <a:pPr marL="0" indent="0">
              <a:buNone/>
            </a:pPr>
            <a:endParaRPr lang="en-GB" sz="2000" b="1" dirty="0" smtClean="0">
              <a:latin typeface="Times New Roman" pitchFamily="18" charset="0"/>
              <a:cs typeface="Times New Roman" pitchFamily="18" charset="0"/>
            </a:endParaRPr>
          </a:p>
          <a:p>
            <a:pPr marL="0" indent="0">
              <a:buNone/>
            </a:pPr>
            <a:r>
              <a:rPr lang="en-GB" sz="2000" b="1" dirty="0" smtClean="0">
                <a:latin typeface="Times New Roman" pitchFamily="18" charset="0"/>
                <a:cs typeface="Times New Roman" pitchFamily="18" charset="0"/>
              </a:rPr>
              <a:t>Drugs </a:t>
            </a:r>
            <a:r>
              <a:rPr lang="en-GB" sz="2000" b="1" dirty="0">
                <a:latin typeface="Times New Roman" pitchFamily="18" charset="0"/>
                <a:cs typeface="Times New Roman" pitchFamily="18" charset="0"/>
              </a:rPr>
              <a:t>under this class IV:</a:t>
            </a:r>
          </a:p>
          <a:p>
            <a:pPr marL="0" indent="0">
              <a:buNone/>
            </a:pPr>
            <a:r>
              <a:rPr lang="en-GB" sz="2000" dirty="0" smtClean="0">
                <a:latin typeface="Times New Roman" pitchFamily="18" charset="0"/>
                <a:cs typeface="Times New Roman" pitchFamily="18" charset="0"/>
              </a:rPr>
              <a:t>Nitric acid, sulphuric acid, </a:t>
            </a:r>
            <a:r>
              <a:rPr lang="en-GB" sz="2000" dirty="0" err="1" smtClean="0">
                <a:latin typeface="Times New Roman" pitchFamily="18" charset="0"/>
                <a:cs typeface="Times New Roman" pitchFamily="18" charset="0"/>
              </a:rPr>
              <a:t>Natrum</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mur</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Ferr</a:t>
            </a:r>
            <a:r>
              <a:rPr lang="en-GB" sz="2000" dirty="0" smtClean="0">
                <a:latin typeface="Times New Roman" pitchFamily="18" charset="0"/>
                <a:cs typeface="Times New Roman" pitchFamily="18" charset="0"/>
              </a:rPr>
              <a:t>. </a:t>
            </a:r>
            <a:endParaRPr lang="en-GB" sz="2000" dirty="0">
              <a:latin typeface="Times New Roman" pitchFamily="18" charset="0"/>
              <a:cs typeface="Times New Roman" pitchFamily="18" charset="0"/>
            </a:endParaRPr>
          </a:p>
          <a:p>
            <a:pPr marL="0" indent="0">
              <a:buNone/>
            </a:pP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18902317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692696"/>
            <a:ext cx="8208912" cy="5847755"/>
          </a:xfrm>
          <a:prstGeom prst="rect">
            <a:avLst/>
          </a:prstGeom>
          <a:noFill/>
        </p:spPr>
        <p:txBody>
          <a:bodyPr wrap="square" rtlCol="0">
            <a:spAutoFit/>
          </a:bodyPr>
          <a:lstStyle/>
          <a:p>
            <a:pPr algn="ctr"/>
            <a:r>
              <a:rPr lang="en-GB" sz="2400" b="1" dirty="0">
                <a:latin typeface="Times New Roman" panose="02020603050405020304" pitchFamily="18" charset="0"/>
                <a:cs typeface="Times New Roman" panose="02020603050405020304" pitchFamily="18" charset="0"/>
              </a:rPr>
              <a:t>Class </a:t>
            </a:r>
            <a:r>
              <a:rPr lang="en-GB" sz="2400" b="1" dirty="0" smtClean="0">
                <a:latin typeface="Times New Roman" panose="02020603050405020304" pitchFamily="18" charset="0"/>
                <a:cs typeface="Times New Roman" panose="02020603050405020304" pitchFamily="18" charset="0"/>
              </a:rPr>
              <a:t>V(B)</a:t>
            </a:r>
            <a:endParaRPr lang="en-GB" sz="2400" b="1" dirty="0">
              <a:latin typeface="Times New Roman" panose="02020603050405020304" pitchFamily="18" charset="0"/>
              <a:cs typeface="Times New Roman" panose="02020603050405020304" pitchFamily="18" charset="0"/>
            </a:endParaRPr>
          </a:p>
          <a:p>
            <a:r>
              <a:rPr lang="en-GB" sz="2000" b="1" dirty="0">
                <a:latin typeface="Times New Roman" panose="02020603050405020304" pitchFamily="18" charset="0"/>
                <a:cs typeface="Times New Roman" panose="02020603050405020304" pitchFamily="18" charset="0"/>
              </a:rPr>
              <a:t>Introduction:</a:t>
            </a:r>
          </a:p>
          <a:p>
            <a:r>
              <a:rPr lang="en-GB" sz="2000" dirty="0">
                <a:latin typeface="Times New Roman" panose="02020603050405020304" pitchFamily="18" charset="0"/>
                <a:cs typeface="Times New Roman" panose="02020603050405020304" pitchFamily="18" charset="0"/>
              </a:rPr>
              <a:t>The substances include under this class are easily soluble in </a:t>
            </a:r>
            <a:r>
              <a:rPr lang="en-GB" sz="2000" dirty="0" smtClean="0">
                <a:latin typeface="Times New Roman" panose="02020603050405020304" pitchFamily="18" charset="0"/>
                <a:cs typeface="Times New Roman" panose="02020603050405020304" pitchFamily="18" charset="0"/>
              </a:rPr>
              <a:t>greater quantity of purified </a:t>
            </a:r>
            <a:r>
              <a:rPr lang="en-GB" sz="2000" dirty="0">
                <a:latin typeface="Times New Roman" panose="02020603050405020304" pitchFamily="18" charset="0"/>
                <a:cs typeface="Times New Roman" panose="02020603050405020304" pitchFamily="18" charset="0"/>
              </a:rPr>
              <a:t>water.  </a:t>
            </a:r>
          </a:p>
          <a:p>
            <a:pPr>
              <a:lnSpc>
                <a:spcPct val="150000"/>
              </a:lnSpc>
            </a:pPr>
            <a:r>
              <a:rPr lang="en-GB" sz="2000" b="1" dirty="0">
                <a:latin typeface="Times New Roman" panose="02020603050405020304" pitchFamily="18" charset="0"/>
                <a:cs typeface="Times New Roman" panose="02020603050405020304" pitchFamily="18" charset="0"/>
              </a:rPr>
              <a:t>Preparation of mother solution</a:t>
            </a:r>
          </a:p>
          <a:p>
            <a:r>
              <a:rPr lang="en-GB" sz="2000" b="1" dirty="0">
                <a:latin typeface="Times New Roman" panose="02020603050405020304" pitchFamily="18" charset="0"/>
                <a:cs typeface="Times New Roman" panose="02020603050405020304" pitchFamily="18" charset="0"/>
              </a:rPr>
              <a:t>Principle: </a:t>
            </a:r>
            <a:r>
              <a:rPr lang="en-GB" sz="2000" dirty="0">
                <a:latin typeface="Times New Roman" panose="02020603050405020304" pitchFamily="18" charset="0"/>
                <a:cs typeface="Times New Roman" panose="02020603050405020304" pitchFamily="18" charset="0"/>
              </a:rPr>
              <a:t>One part of medicinal substance by weight and </a:t>
            </a:r>
            <a:r>
              <a:rPr lang="en-GB" sz="2000" dirty="0" smtClean="0">
                <a:latin typeface="Times New Roman" panose="02020603050405020304" pitchFamily="18" charset="0"/>
                <a:cs typeface="Times New Roman" panose="02020603050405020304" pitchFamily="18" charset="0"/>
              </a:rPr>
              <a:t>99 </a:t>
            </a:r>
            <a:r>
              <a:rPr lang="en-GB" sz="2000" dirty="0">
                <a:latin typeface="Times New Roman" panose="02020603050405020304" pitchFamily="18" charset="0"/>
                <a:cs typeface="Times New Roman" panose="02020603050405020304" pitchFamily="18" charset="0"/>
              </a:rPr>
              <a:t>parts of purified water by weight. </a:t>
            </a:r>
            <a:endParaRPr lang="en-GB" sz="2000" dirty="0" smtClean="0">
              <a:latin typeface="Times New Roman" panose="02020603050405020304" pitchFamily="18" charset="0"/>
              <a:cs typeface="Times New Roman" panose="02020603050405020304" pitchFamily="18" charset="0"/>
            </a:endParaRPr>
          </a:p>
          <a:p>
            <a:pPr marL="0" indent="0" eaLnBrk="1" hangingPunct="1">
              <a:buFont typeface="Wingdings 2" pitchFamily="18" charset="2"/>
              <a:buNone/>
            </a:pPr>
            <a:r>
              <a:rPr lang="en-GB" sz="2000" b="1" dirty="0">
                <a:latin typeface="Times New Roman" pitchFamily="18" charset="0"/>
                <a:cs typeface="Times New Roman" pitchFamily="18" charset="0"/>
              </a:rPr>
              <a:t>Requirements:</a:t>
            </a:r>
          </a:p>
          <a:p>
            <a:pPr marL="0" indent="0" eaLnBrk="1" hangingPunct="1">
              <a:buFont typeface="Wingdings 2" pitchFamily="18" charset="2"/>
              <a:buNone/>
            </a:pPr>
            <a:r>
              <a:rPr lang="en-GB" sz="2000" u="sng" dirty="0">
                <a:latin typeface="Times New Roman" pitchFamily="18" charset="0"/>
                <a:cs typeface="Times New Roman" pitchFamily="18" charset="0"/>
              </a:rPr>
              <a:t>1) Ingredients.</a:t>
            </a:r>
          </a:p>
          <a:p>
            <a:pPr marL="0" indent="0" eaLnBrk="1" hangingPunct="1">
              <a:buFont typeface="Wingdings 2" pitchFamily="18" charset="2"/>
              <a:buNone/>
            </a:pPr>
            <a:r>
              <a:rPr lang="en-GB" sz="2000" dirty="0">
                <a:latin typeface="Times New Roman" pitchFamily="18" charset="0"/>
                <a:cs typeface="Times New Roman" pitchFamily="18" charset="0"/>
              </a:rPr>
              <a:t>a) Required medicinal substances.</a:t>
            </a:r>
          </a:p>
          <a:p>
            <a:pPr marL="0" indent="0" eaLnBrk="1" hangingPunct="1">
              <a:buFont typeface="Wingdings 2" pitchFamily="18" charset="2"/>
              <a:buNone/>
            </a:pPr>
            <a:r>
              <a:rPr lang="en-GB" sz="2000" dirty="0">
                <a:latin typeface="Times New Roman" pitchFamily="18" charset="0"/>
                <a:cs typeface="Times New Roman" pitchFamily="18" charset="0"/>
              </a:rPr>
              <a:t>b) Purified water. </a:t>
            </a:r>
          </a:p>
          <a:p>
            <a:pPr marL="0" indent="0" eaLnBrk="1" hangingPunct="1">
              <a:buFont typeface="Wingdings 2" pitchFamily="18" charset="2"/>
              <a:buNone/>
            </a:pPr>
            <a:r>
              <a:rPr lang="en-GB" sz="2000" u="sng" dirty="0">
                <a:latin typeface="Times New Roman" pitchFamily="18" charset="0"/>
                <a:cs typeface="Times New Roman" pitchFamily="18" charset="0"/>
              </a:rPr>
              <a:t>2) Utensils and apparatus:</a:t>
            </a:r>
          </a:p>
          <a:p>
            <a:r>
              <a:rPr lang="en-GB" sz="2000" dirty="0">
                <a:latin typeface="Times New Roman" pitchFamily="18" charset="0"/>
                <a:cs typeface="Times New Roman" pitchFamily="18" charset="0"/>
              </a:rPr>
              <a:t>a) Porcelain mortar and pestle.</a:t>
            </a:r>
          </a:p>
          <a:p>
            <a:r>
              <a:rPr lang="en-GB" sz="2000" dirty="0">
                <a:latin typeface="Times New Roman" pitchFamily="18" charset="0"/>
                <a:cs typeface="Times New Roman" pitchFamily="18" charset="0"/>
              </a:rPr>
              <a:t>b) Horn made spatula.</a:t>
            </a:r>
          </a:p>
          <a:p>
            <a:pPr marL="0" indent="0">
              <a:buFont typeface="Wingdings 2" pitchFamily="18" charset="2"/>
              <a:buNone/>
            </a:pPr>
            <a:r>
              <a:rPr lang="en-GB" sz="2000" dirty="0">
                <a:latin typeface="Times New Roman" pitchFamily="18" charset="0"/>
                <a:cs typeface="Times New Roman" pitchFamily="18" charset="0"/>
              </a:rPr>
              <a:t>c) Clean </a:t>
            </a:r>
            <a:r>
              <a:rPr lang="en-GB" sz="2000" dirty="0" smtClean="0">
                <a:latin typeface="Times New Roman" pitchFamily="18" charset="0"/>
                <a:cs typeface="Times New Roman" pitchFamily="18" charset="0"/>
              </a:rPr>
              <a:t>glass phial with cork.</a:t>
            </a:r>
            <a:endParaRPr lang="en-GB" sz="2000" dirty="0">
              <a:latin typeface="Times New Roman" pitchFamily="18" charset="0"/>
              <a:cs typeface="Times New Roman" pitchFamily="18" charset="0"/>
            </a:endParaRPr>
          </a:p>
          <a:p>
            <a:pPr marL="0" indent="0">
              <a:buFont typeface="Wingdings 2" pitchFamily="18" charset="2"/>
              <a:buNone/>
            </a:pPr>
            <a:r>
              <a:rPr lang="en-GB" sz="2000" dirty="0">
                <a:latin typeface="Times New Roman" pitchFamily="18" charset="0"/>
                <a:cs typeface="Times New Roman" pitchFamily="18" charset="0"/>
              </a:rPr>
              <a:t>d) </a:t>
            </a:r>
            <a:r>
              <a:rPr lang="en-GB" sz="2000" dirty="0" smtClean="0">
                <a:latin typeface="Times New Roman" pitchFamily="18" charset="0"/>
                <a:cs typeface="Times New Roman" pitchFamily="18" charset="0"/>
              </a:rPr>
              <a:t>Conical </a:t>
            </a:r>
            <a:r>
              <a:rPr lang="en-GB" sz="2000" dirty="0">
                <a:latin typeface="Times New Roman" pitchFamily="18" charset="0"/>
                <a:cs typeface="Times New Roman" pitchFamily="18" charset="0"/>
              </a:rPr>
              <a:t>flask.</a:t>
            </a:r>
          </a:p>
          <a:p>
            <a:pPr marL="0" indent="0">
              <a:buFont typeface="Wingdings 2" pitchFamily="18" charset="2"/>
              <a:buNone/>
            </a:pPr>
            <a:r>
              <a:rPr lang="en-GB" sz="2000" dirty="0" smtClean="0">
                <a:latin typeface="Times New Roman" pitchFamily="18" charset="0"/>
                <a:cs typeface="Times New Roman" pitchFamily="18" charset="0"/>
              </a:rPr>
              <a:t>e) </a:t>
            </a:r>
            <a:r>
              <a:rPr lang="en-GB" sz="2000" dirty="0">
                <a:latin typeface="Times New Roman" pitchFamily="18" charset="0"/>
                <a:cs typeface="Times New Roman" pitchFamily="18" charset="0"/>
              </a:rPr>
              <a:t>Balance with weight box.</a:t>
            </a:r>
          </a:p>
          <a:p>
            <a:pPr marL="0" indent="0">
              <a:buFont typeface="Wingdings 2" pitchFamily="18" charset="2"/>
              <a:buNone/>
            </a:pPr>
            <a:r>
              <a:rPr lang="en-GB" sz="2000" dirty="0" smtClean="0">
                <a:latin typeface="Times New Roman" pitchFamily="18" charset="0"/>
                <a:cs typeface="Times New Roman" pitchFamily="18" charset="0"/>
              </a:rPr>
              <a:t>f) </a:t>
            </a:r>
            <a:r>
              <a:rPr lang="en-GB" sz="2000" dirty="0">
                <a:latin typeface="Times New Roman" pitchFamily="18" charset="0"/>
                <a:cs typeface="Times New Roman" pitchFamily="18" charset="0"/>
              </a:rPr>
              <a:t>Pen, paper, gums, scissors etc</a:t>
            </a:r>
            <a:r>
              <a:rPr lang="en-GB" sz="2000" dirty="0" smtClean="0">
                <a:latin typeface="Times New Roman" pitchFamily="18" charset="0"/>
                <a:cs typeface="Times New Roman" pitchFamily="18" charset="0"/>
              </a:rPr>
              <a:t>.</a:t>
            </a: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29372619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811092"/>
            <a:ext cx="8424936" cy="4524315"/>
          </a:xfrm>
          <a:prstGeom prst="rect">
            <a:avLst/>
          </a:prstGeom>
          <a:noFill/>
        </p:spPr>
        <p:txBody>
          <a:bodyPr wrap="square" rtlCol="0">
            <a:spAutoFit/>
          </a:bodyPr>
          <a:lstStyle/>
          <a:p>
            <a:pPr marL="0" indent="0">
              <a:buFont typeface="Wingdings 2" pitchFamily="18" charset="2"/>
              <a:buNone/>
            </a:pPr>
            <a:r>
              <a:rPr lang="en-GB" sz="2000" b="1" dirty="0" smtClean="0">
                <a:latin typeface="Times New Roman" pitchFamily="18" charset="0"/>
                <a:cs typeface="Times New Roman" pitchFamily="18" charset="0"/>
              </a:rPr>
              <a:t>Procedure:</a:t>
            </a:r>
          </a:p>
          <a:p>
            <a:pPr marL="0" indent="0">
              <a:buFont typeface="Wingdings 2" pitchFamily="18" charset="2"/>
              <a:buNone/>
            </a:pPr>
            <a:r>
              <a:rPr lang="en-GB" sz="2000" dirty="0">
                <a:latin typeface="Times New Roman" pitchFamily="18" charset="0"/>
                <a:cs typeface="Times New Roman" pitchFamily="18" charset="0"/>
              </a:rPr>
              <a:t>1) Firstly purified of the medicinal substance tested then one part of medicinal substance by weight is taken in a well clean round glass phial and </a:t>
            </a:r>
            <a:r>
              <a:rPr lang="en-GB" sz="2000" dirty="0" smtClean="0">
                <a:latin typeface="Times New Roman" pitchFamily="18" charset="0"/>
                <a:cs typeface="Times New Roman" pitchFamily="18" charset="0"/>
              </a:rPr>
              <a:t>99 </a:t>
            </a:r>
            <a:r>
              <a:rPr lang="en-GB" sz="2000" dirty="0">
                <a:latin typeface="Times New Roman" pitchFamily="18" charset="0"/>
                <a:cs typeface="Times New Roman" pitchFamily="18" charset="0"/>
              </a:rPr>
              <a:t>parts of purified water by weight is added to it. Taking care that at least 1/4</a:t>
            </a:r>
            <a:r>
              <a:rPr lang="en-GB" sz="2000" baseline="30000" dirty="0">
                <a:latin typeface="Times New Roman" pitchFamily="18" charset="0"/>
                <a:cs typeface="Times New Roman" pitchFamily="18" charset="0"/>
              </a:rPr>
              <a:t>th</a:t>
            </a:r>
            <a:r>
              <a:rPr lang="en-GB" sz="2000" dirty="0">
                <a:latin typeface="Times New Roman" pitchFamily="18" charset="0"/>
                <a:cs typeface="Times New Roman" pitchFamily="18" charset="0"/>
              </a:rPr>
              <a:t> part of the phial remains vacant. </a:t>
            </a:r>
          </a:p>
          <a:p>
            <a:pPr marL="0" indent="0">
              <a:buFont typeface="Wingdings 2" pitchFamily="18" charset="2"/>
              <a:buNone/>
            </a:pPr>
            <a:r>
              <a:rPr lang="en-GB" sz="2000" dirty="0">
                <a:latin typeface="Times New Roman" pitchFamily="18" charset="0"/>
                <a:cs typeface="Times New Roman" pitchFamily="18" charset="0"/>
              </a:rPr>
              <a:t>2) The phial is closed by the cork and homogeneous solution is prepared by gentle shaking. </a:t>
            </a:r>
          </a:p>
          <a:p>
            <a:pPr marL="0" indent="0">
              <a:buNone/>
            </a:pPr>
            <a:r>
              <a:rPr lang="en-GB" sz="2000" b="1" dirty="0">
                <a:latin typeface="Times New Roman" pitchFamily="18" charset="0"/>
                <a:cs typeface="Times New Roman" pitchFamily="18" charset="0"/>
              </a:rPr>
              <a:t>Potentization</a:t>
            </a:r>
          </a:p>
          <a:p>
            <a:pPr marL="0" indent="0">
              <a:buNone/>
            </a:pPr>
            <a:r>
              <a:rPr lang="en-GB" sz="2000" u="sng" dirty="0">
                <a:latin typeface="Times New Roman" pitchFamily="18" charset="0"/>
                <a:cs typeface="Times New Roman" pitchFamily="18" charset="0"/>
              </a:rPr>
              <a:t>Centesimal scale:</a:t>
            </a:r>
          </a:p>
          <a:p>
            <a:pPr marL="0" indent="0">
              <a:buNone/>
            </a:pPr>
            <a:r>
              <a:rPr lang="en-GB" sz="2000" dirty="0" smtClean="0">
                <a:latin typeface="Times New Roman" pitchFamily="18" charset="0"/>
                <a:cs typeface="Times New Roman" pitchFamily="18" charset="0"/>
              </a:rPr>
              <a:t>As the drug power = 1/100 so, it correspond to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centesimal potency.</a:t>
            </a:r>
          </a:p>
          <a:p>
            <a:pPr marL="0" indent="0">
              <a:buNone/>
            </a:pPr>
            <a:r>
              <a:rPr lang="en-GB" sz="2000" dirty="0" smtClean="0">
                <a:latin typeface="Times New Roman" pitchFamily="18" charset="0"/>
                <a:cs typeface="Times New Roman" pitchFamily="18" charset="0"/>
              </a:rPr>
              <a:t>1 </a:t>
            </a:r>
            <a:r>
              <a:rPr lang="en-GB" sz="2000" dirty="0">
                <a:latin typeface="Times New Roman" pitchFamily="18" charset="0"/>
                <a:cs typeface="Times New Roman" pitchFamily="18" charset="0"/>
              </a:rPr>
              <a:t>part of 1</a:t>
            </a:r>
            <a:r>
              <a:rPr lang="en-GB" sz="2000" baseline="30000" dirty="0">
                <a:latin typeface="Times New Roman" pitchFamily="18" charset="0"/>
                <a:cs typeface="Times New Roman" pitchFamily="18" charset="0"/>
              </a:rPr>
              <a:t>st</a:t>
            </a:r>
            <a:r>
              <a:rPr lang="en-GB" sz="2000" dirty="0">
                <a:latin typeface="Times New Roman" pitchFamily="18" charset="0"/>
                <a:cs typeface="Times New Roman" pitchFamily="18" charset="0"/>
              </a:rPr>
              <a:t> potency and 99 parts </a:t>
            </a:r>
            <a:r>
              <a:rPr lang="en-GB" sz="2000" dirty="0" smtClean="0">
                <a:latin typeface="Times New Roman" pitchFamily="18" charset="0"/>
                <a:cs typeface="Times New Roman" pitchFamily="18" charset="0"/>
              </a:rPr>
              <a:t>of dilute </a:t>
            </a:r>
            <a:r>
              <a:rPr lang="en-GB" sz="2000" dirty="0">
                <a:latin typeface="Times New Roman" pitchFamily="18" charset="0"/>
                <a:cs typeface="Times New Roman" pitchFamily="18" charset="0"/>
              </a:rPr>
              <a:t>alcohol and ten downward stroke of equal strength will give the 2</a:t>
            </a:r>
            <a:r>
              <a:rPr lang="en-GB" sz="2000" baseline="30000" dirty="0">
                <a:latin typeface="Times New Roman" pitchFamily="18" charset="0"/>
                <a:cs typeface="Times New Roman" pitchFamily="18" charset="0"/>
              </a:rPr>
              <a:t>nd</a:t>
            </a:r>
            <a:r>
              <a:rPr lang="en-GB" sz="2000" dirty="0">
                <a:latin typeface="Times New Roman" pitchFamily="18" charset="0"/>
                <a:cs typeface="Times New Roman" pitchFamily="18" charset="0"/>
              </a:rPr>
              <a:t> centesimal potency.</a:t>
            </a:r>
          </a:p>
          <a:p>
            <a:pPr marL="0" indent="0">
              <a:buNone/>
            </a:pPr>
            <a:r>
              <a:rPr lang="en-GB" sz="2000" dirty="0">
                <a:latin typeface="Times New Roman" pitchFamily="18" charset="0"/>
                <a:cs typeface="Times New Roman" pitchFamily="18" charset="0"/>
              </a:rPr>
              <a:t>*All succeeding potencies are prepared by taking 1 part of the proceeding potency and 99 parts of dispensing alcohol</a:t>
            </a:r>
            <a:r>
              <a:rPr lang="en-GB" sz="2000" dirty="0" smtClean="0">
                <a:latin typeface="Times New Roman" pitchFamily="18" charset="0"/>
                <a:cs typeface="Times New Roman" pitchFamily="18" charset="0"/>
              </a:rPr>
              <a:t>.</a:t>
            </a: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35793980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TextBox 3"/>
              <p:cNvSpPr txBox="1"/>
              <p:nvPr/>
            </p:nvSpPr>
            <p:spPr>
              <a:xfrm>
                <a:off x="539552" y="1052736"/>
                <a:ext cx="7776864" cy="3170099"/>
              </a:xfrm>
              <a:prstGeom prst="rect">
                <a:avLst/>
              </a:prstGeom>
              <a:noFill/>
            </p:spPr>
            <p:txBody>
              <a:bodyPr wrap="square" rtlCol="0">
                <a:spAutoFit/>
              </a:bodyPr>
              <a:lstStyle/>
              <a:p>
                <a:pPr marL="0" indent="0">
                  <a:buNone/>
                </a:pPr>
                <a:r>
                  <a:rPr lang="en-GB" sz="2000" b="1" u="sng" dirty="0">
                    <a:latin typeface="Times New Roman" pitchFamily="18" charset="0"/>
                    <a:cs typeface="Times New Roman" pitchFamily="18" charset="0"/>
                  </a:rPr>
                  <a:t>Decimal scale:</a:t>
                </a:r>
              </a:p>
              <a:p>
                <a:pPr marL="0" indent="0">
                  <a:buNone/>
                </a:pPr>
                <a:r>
                  <a:rPr lang="en-GB" sz="2000" dirty="0">
                    <a:latin typeface="Times New Roman" pitchFamily="18" charset="0"/>
                    <a:cs typeface="Times New Roman" pitchFamily="18" charset="0"/>
                  </a:rPr>
                  <a:t>As the mother solution contains 1/100 drug power so it will correspond to</a:t>
                </a:r>
              </a:p>
              <a:p>
                <a:pPr marL="0" indent="0">
                  <a:buNone/>
                </a:pPr>
                <a14:m>
                  <m:oMathPara xmlns:m="http://schemas.openxmlformats.org/officeDocument/2006/math">
                    <m:oMathParaPr>
                      <m:jc m:val="left"/>
                    </m:oMathParaPr>
                    <m:oMath xmlns:m="http://schemas.openxmlformats.org/officeDocument/2006/math">
                      <m:r>
                        <a:rPr lang="en-GB" sz="2000" dirty="0">
                          <a:latin typeface="Cambria Math"/>
                          <a:cs typeface="Times New Roman" pitchFamily="18" charset="0"/>
                        </a:rPr>
                        <m:t>2</m:t>
                      </m:r>
                      <m:r>
                        <m:rPr>
                          <m:sty m:val="p"/>
                        </m:rPr>
                        <a:rPr lang="en-GB" sz="2000" dirty="0">
                          <a:latin typeface="Cambria Math"/>
                          <a:cs typeface="Times New Roman" pitchFamily="18" charset="0"/>
                        </a:rPr>
                        <m:t>X</m:t>
                      </m:r>
                      <m:r>
                        <a:rPr lang="en-GB" sz="2000" dirty="0">
                          <a:latin typeface="Cambria Math"/>
                          <a:cs typeface="Times New Roman" pitchFamily="18" charset="0"/>
                        </a:rPr>
                        <m:t> </m:t>
                      </m:r>
                      <m:r>
                        <m:rPr>
                          <m:sty m:val="p"/>
                        </m:rPr>
                        <a:rPr lang="en-GB" sz="2000" dirty="0">
                          <a:latin typeface="Cambria Math"/>
                          <a:cs typeface="Times New Roman" pitchFamily="18" charset="0"/>
                        </a:rPr>
                        <m:t>potency</m:t>
                      </m:r>
                    </m:oMath>
                  </m:oMathPara>
                </a14:m>
                <a:endParaRPr lang="en-GB" sz="2000" dirty="0">
                  <a:latin typeface="Times New Roman" pitchFamily="18" charset="0"/>
                  <a:cs typeface="Times New Roman" pitchFamily="18" charset="0"/>
                </a:endParaRPr>
              </a:p>
              <a:p>
                <a:pPr marL="0" indent="0">
                  <a:buNone/>
                </a:pPr>
                <a:endParaRPr lang="en-GB" sz="2000" dirty="0">
                  <a:latin typeface="Times New Roman" pitchFamily="18" charset="0"/>
                  <a:cs typeface="Times New Roman" pitchFamily="18" charset="0"/>
                </a:endParaRPr>
              </a:p>
              <a:p>
                <a:pPr marL="0" indent="0">
                  <a:buNone/>
                </a:pPr>
                <a:r>
                  <a:rPr lang="en-GB" sz="2000" dirty="0">
                    <a:latin typeface="Times New Roman" pitchFamily="18" charset="0"/>
                    <a:cs typeface="Times New Roman" pitchFamily="18" charset="0"/>
                  </a:rPr>
                  <a:t>1 parts of 2X potency that is mother solution and 9 parts of dilute alcohol and 10 downward stroke of equal strength will give the 3X potency.</a:t>
                </a:r>
              </a:p>
              <a:p>
                <a:endParaRPr lang="en-GB" sz="2000" dirty="0" smtClean="0">
                  <a:latin typeface="Times New Roman" pitchFamily="18" charset="0"/>
                  <a:cs typeface="Times New Roman" pitchFamily="18" charset="0"/>
                </a:endParaRPr>
              </a:p>
              <a:p>
                <a:r>
                  <a:rPr lang="en-GB" sz="2000" dirty="0" smtClean="0">
                    <a:latin typeface="Times New Roman" pitchFamily="18" charset="0"/>
                    <a:cs typeface="Times New Roman" pitchFamily="18" charset="0"/>
                  </a:rPr>
                  <a:t>All </a:t>
                </a:r>
                <a:r>
                  <a:rPr lang="en-GB" sz="2000" dirty="0">
                    <a:latin typeface="Times New Roman" pitchFamily="18" charset="0"/>
                    <a:cs typeface="Times New Roman" pitchFamily="18" charset="0"/>
                  </a:rPr>
                  <a:t>succeeding potencies are prepared by taking one part of preceding potency to 9 parts of alcohol.</a:t>
                </a:r>
              </a:p>
              <a:p>
                <a:endParaRPr lang="en-GB" sz="2000" dirty="0"/>
              </a:p>
            </p:txBody>
          </p:sp>
        </mc:Choice>
        <mc:Fallback>
          <p:sp>
            <p:nvSpPr>
              <p:cNvPr id="4" name="TextBox 3"/>
              <p:cNvSpPr txBox="1">
                <a:spLocks noRot="1" noChangeAspect="1" noMove="1" noResize="1" noEditPoints="1" noAdjustHandles="1" noChangeArrowheads="1" noChangeShapeType="1" noTextEdit="1"/>
              </p:cNvSpPr>
              <p:nvPr/>
            </p:nvSpPr>
            <p:spPr>
              <a:xfrm>
                <a:off x="539552" y="1052736"/>
                <a:ext cx="7776864" cy="3170099"/>
              </a:xfrm>
              <a:prstGeom prst="rect">
                <a:avLst/>
              </a:prstGeom>
              <a:blipFill>
                <a:blip r:embed="rId2"/>
                <a:stretch>
                  <a:fillRect l="-863" t="-1154"/>
                </a:stretch>
              </a:blipFill>
            </p:spPr>
            <p:txBody>
              <a:bodyPr/>
              <a:lstStyle/>
              <a:p>
                <a:r>
                  <a:rPr lang="en-US">
                    <a:noFill/>
                  </a:rPr>
                  <a:t> </a:t>
                </a:r>
              </a:p>
            </p:txBody>
          </p:sp>
        </mc:Fallback>
      </mc:AlternateContent>
      <p:sp>
        <p:nvSpPr>
          <p:cNvPr id="2" name="TextBox 1"/>
          <p:cNvSpPr txBox="1"/>
          <p:nvPr/>
        </p:nvSpPr>
        <p:spPr>
          <a:xfrm>
            <a:off x="1331640" y="683404"/>
            <a:ext cx="2376264" cy="369332"/>
          </a:xfrm>
          <a:prstGeom prst="rect">
            <a:avLst/>
          </a:prstGeom>
          <a:noFill/>
        </p:spPr>
        <p:txBody>
          <a:bodyPr wrap="square" rtlCol="0">
            <a:spAutoFit/>
          </a:bodyPr>
          <a:lstStyle/>
          <a:p>
            <a:r>
              <a:rPr lang="en-US" dirty="0" smtClean="0"/>
              <a:t>Continued……</a:t>
            </a:r>
            <a:endParaRPr lang="en-US" dirty="0"/>
          </a:p>
        </p:txBody>
      </p:sp>
    </p:spTree>
    <p:extLst>
      <p:ext uri="{BB962C8B-B14F-4D97-AF65-F5344CB8AC3E}">
        <p14:creationId xmlns:p14="http://schemas.microsoft.com/office/powerpoint/2010/main" val="19419354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560" y="692696"/>
            <a:ext cx="7992888" cy="5940088"/>
          </a:xfrm>
          <a:prstGeom prst="rect">
            <a:avLst/>
          </a:prstGeom>
        </p:spPr>
        <p:txBody>
          <a:bodyPr wrap="square">
            <a:spAutoFit/>
          </a:bodyPr>
          <a:lstStyle/>
          <a:p>
            <a:pPr algn="ctr"/>
            <a:r>
              <a:rPr lang="en-US" sz="2000" b="1" dirty="0" smtClean="0">
                <a:latin typeface="Times New Roman" panose="02020603050405020304" pitchFamily="18" charset="0"/>
                <a:cs typeface="Times New Roman" panose="02020603050405020304" pitchFamily="18" charset="0"/>
              </a:rPr>
              <a:t>Class </a:t>
            </a:r>
            <a:r>
              <a:rPr lang="en-US" sz="2000" b="1" dirty="0" smtClean="0">
                <a:latin typeface="Times New Roman" panose="02020603050405020304" pitchFamily="18" charset="0"/>
                <a:cs typeface="Times New Roman" panose="02020603050405020304" pitchFamily="18" charset="0"/>
              </a:rPr>
              <a:t>VI(A) </a:t>
            </a:r>
          </a:p>
          <a:p>
            <a:r>
              <a:rPr lang="en-US" sz="2000" b="1" dirty="0" smtClean="0">
                <a:latin typeface="Times New Roman" panose="02020603050405020304" pitchFamily="18" charset="0"/>
                <a:cs typeface="Times New Roman" panose="02020603050405020304" pitchFamily="18" charset="0"/>
              </a:rPr>
              <a:t>Introduction:</a:t>
            </a:r>
          </a:p>
          <a:p>
            <a:r>
              <a:rPr lang="en-US" sz="2000" dirty="0" smtClean="0">
                <a:latin typeface="Times New Roman" panose="02020603050405020304" pitchFamily="18" charset="0"/>
                <a:cs typeface="Times New Roman" panose="02020603050405020304" pitchFamily="18" charset="0"/>
              </a:rPr>
              <a:t>This class includes those substances which are soluble only in alcohol. </a:t>
            </a:r>
            <a:r>
              <a:rPr lang="en-US" sz="2000" b="1" dirty="0" smtClean="0">
                <a:latin typeface="Times New Roman" panose="02020603050405020304" pitchFamily="18" charset="0"/>
                <a:cs typeface="Times New Roman" panose="02020603050405020304" pitchFamily="18" charset="0"/>
              </a:rPr>
              <a:t>Preparation of mother solution</a:t>
            </a:r>
          </a:p>
          <a:p>
            <a:r>
              <a:rPr lang="en-US" sz="2000" b="1" dirty="0" smtClean="0">
                <a:latin typeface="Times New Roman" panose="02020603050405020304" pitchFamily="18" charset="0"/>
                <a:cs typeface="Times New Roman" panose="02020603050405020304" pitchFamily="18" charset="0"/>
              </a:rPr>
              <a:t>Principle:</a:t>
            </a:r>
          </a:p>
          <a:p>
            <a:pPr marL="342900" indent="-342900">
              <a:buFont typeface="+mj-lt"/>
              <a:buAutoNum type="arabicParenR"/>
            </a:pPr>
            <a:r>
              <a:rPr lang="en-US" sz="2000" dirty="0" smtClean="0">
                <a:latin typeface="Times New Roman" panose="02020603050405020304" pitchFamily="18" charset="0"/>
                <a:cs typeface="Times New Roman" panose="02020603050405020304" pitchFamily="18" charset="0"/>
              </a:rPr>
              <a:t>One part of medicinal substance by weight is dissolved in 9 parts by weight of strong alcohol as per A.H.P.</a:t>
            </a:r>
          </a:p>
          <a:p>
            <a:pPr marL="342900" indent="-342900">
              <a:buFont typeface="+mj-lt"/>
              <a:buAutoNum type="arabicParenR"/>
            </a:pPr>
            <a:r>
              <a:rPr lang="en-US" sz="2000" dirty="0" smtClean="0">
                <a:latin typeface="Times New Roman" panose="02020603050405020304" pitchFamily="18" charset="0"/>
                <a:cs typeface="Times New Roman" panose="02020603050405020304" pitchFamily="18" charset="0"/>
              </a:rPr>
              <a:t>two part of medicinal substance by weight is dissolved in 9 parts by weight of strong alcohol as per B.H.P.</a:t>
            </a:r>
          </a:p>
          <a:p>
            <a:r>
              <a:rPr lang="en-US" sz="2000" b="1" dirty="0" smtClean="0">
                <a:latin typeface="Times New Roman" panose="02020603050405020304" pitchFamily="18" charset="0"/>
                <a:cs typeface="Times New Roman" panose="02020603050405020304" pitchFamily="18" charset="0"/>
              </a:rPr>
              <a:t>Requirements:</a:t>
            </a:r>
          </a:p>
          <a:p>
            <a:r>
              <a:rPr lang="en-US" sz="2000" u="sng" dirty="0" smtClean="0">
                <a:latin typeface="Times New Roman" panose="02020603050405020304" pitchFamily="18" charset="0"/>
                <a:cs typeface="Times New Roman" panose="02020603050405020304" pitchFamily="18" charset="0"/>
              </a:rPr>
              <a:t>Ingredients:</a:t>
            </a:r>
          </a:p>
          <a:p>
            <a:r>
              <a:rPr lang="en-US" sz="2000" dirty="0" smtClean="0">
                <a:latin typeface="Times New Roman" panose="02020603050405020304" pitchFamily="18" charset="0"/>
                <a:cs typeface="Times New Roman" panose="02020603050405020304" pitchFamily="18" charset="0"/>
              </a:rPr>
              <a:t>Required medicinal substance </a:t>
            </a:r>
          </a:p>
          <a:p>
            <a:r>
              <a:rPr lang="en-US" sz="2000" dirty="0" smtClean="0">
                <a:latin typeface="Times New Roman" panose="02020603050405020304" pitchFamily="18" charset="0"/>
                <a:cs typeface="Times New Roman" panose="02020603050405020304" pitchFamily="18" charset="0"/>
              </a:rPr>
              <a:t>Strong alcohol </a:t>
            </a:r>
          </a:p>
          <a:p>
            <a:r>
              <a:rPr lang="en-US" sz="2000" u="sng" dirty="0" smtClean="0">
                <a:latin typeface="Times New Roman" panose="02020603050405020304" pitchFamily="18" charset="0"/>
                <a:cs typeface="Times New Roman" panose="02020603050405020304" pitchFamily="18" charset="0"/>
              </a:rPr>
              <a:t>Apparatus</a:t>
            </a:r>
          </a:p>
          <a:p>
            <a:pPr marL="285750" indent="-285750">
              <a:buFont typeface="Arial" pitchFamily="34" charset="0"/>
              <a:buChar char="•"/>
            </a:pPr>
            <a:r>
              <a:rPr lang="en-US" sz="2000" dirty="0" smtClean="0">
                <a:latin typeface="Times New Roman" panose="02020603050405020304" pitchFamily="18" charset="0"/>
                <a:cs typeface="Times New Roman" panose="02020603050405020304" pitchFamily="18" charset="0"/>
              </a:rPr>
              <a:t>Porcelain mortar and pestle</a:t>
            </a:r>
          </a:p>
          <a:p>
            <a:pPr marL="285750" indent="-285750">
              <a:buFont typeface="Arial" pitchFamily="34" charset="0"/>
              <a:buChar char="•"/>
            </a:pPr>
            <a:r>
              <a:rPr lang="en-US" sz="2000" dirty="0" smtClean="0">
                <a:latin typeface="Times New Roman" panose="02020603050405020304" pitchFamily="18" charset="0"/>
                <a:cs typeface="Times New Roman" panose="02020603050405020304" pitchFamily="18" charset="0"/>
              </a:rPr>
              <a:t>Horn made spatula </a:t>
            </a:r>
          </a:p>
          <a:p>
            <a:pPr marL="285750" indent="-285750">
              <a:buFont typeface="Arial" pitchFamily="34" charset="0"/>
              <a:buChar char="•"/>
            </a:pPr>
            <a:r>
              <a:rPr lang="en-US" sz="2000" dirty="0" smtClean="0">
                <a:latin typeface="Times New Roman" panose="02020603050405020304" pitchFamily="18" charset="0"/>
                <a:cs typeface="Times New Roman" panose="02020603050405020304" pitchFamily="18" charset="0"/>
              </a:rPr>
              <a:t> clean glass phial with new cork</a:t>
            </a:r>
          </a:p>
          <a:p>
            <a:pPr marL="285750" indent="-285750">
              <a:buFont typeface="Arial" pitchFamily="34" charset="0"/>
              <a:buChar char="•"/>
            </a:pPr>
            <a:r>
              <a:rPr lang="en-US" sz="2000" dirty="0" smtClean="0">
                <a:latin typeface="Times New Roman" panose="02020603050405020304" pitchFamily="18" charset="0"/>
                <a:cs typeface="Times New Roman" panose="02020603050405020304" pitchFamily="18" charset="0"/>
              </a:rPr>
              <a:t>Balance with weight box</a:t>
            </a:r>
          </a:p>
          <a:p>
            <a:pPr marL="285750" indent="-285750">
              <a:buFont typeface="Arial" pitchFamily="34" charset="0"/>
              <a:buChar char="•"/>
            </a:pPr>
            <a:r>
              <a:rPr lang="en-US" sz="2000" dirty="0" smtClean="0">
                <a:latin typeface="Times New Roman" panose="02020603050405020304" pitchFamily="18" charset="0"/>
                <a:cs typeface="Times New Roman" panose="02020603050405020304" pitchFamily="18" charset="0"/>
              </a:rPr>
              <a:t>Conical flask</a:t>
            </a:r>
          </a:p>
        </p:txBody>
      </p:sp>
    </p:spTree>
    <p:extLst>
      <p:ext uri="{BB962C8B-B14F-4D97-AF65-F5344CB8AC3E}">
        <p14:creationId xmlns:p14="http://schemas.microsoft.com/office/powerpoint/2010/main" val="9272588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1124744"/>
            <a:ext cx="7344816" cy="5324535"/>
          </a:xfrm>
          <a:prstGeom prst="rect">
            <a:avLst/>
          </a:prstGeom>
        </p:spPr>
        <p:txBody>
          <a:bodyPr wrap="square">
            <a:spAutoFit/>
          </a:bodyPr>
          <a:lstStyle/>
          <a:p>
            <a:pPr marL="285750" indent="-285750">
              <a:buFont typeface="Arial" pitchFamily="34" charset="0"/>
              <a:buChar char="•"/>
            </a:pPr>
            <a:r>
              <a:rPr lang="en-US" sz="2000" dirty="0">
                <a:latin typeface="Times New Roman" panose="02020603050405020304" pitchFamily="18" charset="0"/>
                <a:cs typeface="Times New Roman" panose="02020603050405020304" pitchFamily="18" charset="0"/>
              </a:rPr>
              <a:t>Minim glass</a:t>
            </a:r>
          </a:p>
          <a:p>
            <a:pPr marL="285750" indent="-285750">
              <a:buFont typeface="Arial" pitchFamily="34" charset="0"/>
              <a:buChar char="•"/>
            </a:pPr>
            <a:r>
              <a:rPr lang="en-US" sz="2000" dirty="0">
                <a:latin typeface="Times New Roman" panose="02020603050405020304" pitchFamily="18" charset="0"/>
                <a:cs typeface="Times New Roman" panose="02020603050405020304" pitchFamily="18" charset="0"/>
              </a:rPr>
              <a:t>Pen, gums, paper, scissors etc. </a:t>
            </a:r>
          </a:p>
          <a:p>
            <a:r>
              <a:rPr lang="en-US" sz="2000" b="1" dirty="0" smtClean="0"/>
              <a:t>Procedure</a:t>
            </a:r>
            <a:r>
              <a:rPr lang="en-US" sz="2000" b="1" dirty="0"/>
              <a:t>:</a:t>
            </a:r>
          </a:p>
          <a:p>
            <a:pPr marL="342900" indent="-342900">
              <a:buFont typeface="+mj-lt"/>
              <a:buAutoNum type="arabicParenR"/>
            </a:pPr>
            <a:r>
              <a:rPr lang="en-US" sz="2000" dirty="0"/>
              <a:t> Firstly the purify of the medicinal substance is tested then one part by weight of medicinal substance is taken in a well clean round glass phial and 9 parts by weight of strong alcohol is added to it taking care that at least 1/4</a:t>
            </a:r>
            <a:r>
              <a:rPr lang="en-US" sz="2000" baseline="30000" dirty="0"/>
              <a:t>th</a:t>
            </a:r>
            <a:r>
              <a:rPr lang="en-US" sz="2000" dirty="0"/>
              <a:t> part of the phial remains vacant. </a:t>
            </a:r>
          </a:p>
          <a:p>
            <a:pPr marL="342900" indent="-342900">
              <a:buFont typeface="+mj-lt"/>
              <a:buAutoNum type="arabicParenR"/>
            </a:pPr>
            <a:r>
              <a:rPr lang="en-US" sz="2000" dirty="0"/>
              <a:t>The phial is closed by the cork and a homogeneous solution is prepared by gentle shaking.</a:t>
            </a:r>
          </a:p>
          <a:p>
            <a:r>
              <a:rPr lang="en-US" sz="2000" b="1" dirty="0" err="1"/>
              <a:t>Potentisation</a:t>
            </a:r>
            <a:r>
              <a:rPr lang="en-US" sz="2000" b="1" dirty="0"/>
              <a:t>: </a:t>
            </a:r>
          </a:p>
          <a:p>
            <a:r>
              <a:rPr lang="en-US" sz="2000" u="sng" dirty="0"/>
              <a:t>Centesimal scale:</a:t>
            </a:r>
          </a:p>
          <a:p>
            <a:pPr marL="342900" indent="-342900">
              <a:buAutoNum type="arabicPeriod"/>
            </a:pPr>
            <a:r>
              <a:rPr lang="en-US" sz="2000" dirty="0"/>
              <a:t>10 parts of mother solution and </a:t>
            </a:r>
            <a:r>
              <a:rPr lang="en-US" sz="2000" dirty="0" smtClean="0"/>
              <a:t>90 </a:t>
            </a:r>
            <a:r>
              <a:rPr lang="en-US" sz="2000" dirty="0"/>
              <a:t>parts of strong alcohol and 10 downward stroke of equal strength gives the first centesimal potency. </a:t>
            </a:r>
          </a:p>
          <a:p>
            <a:pPr marL="342900" indent="-342900">
              <a:buAutoNum type="arabicPeriod"/>
            </a:pPr>
            <a:r>
              <a:rPr lang="en-US" sz="2000" dirty="0"/>
              <a:t> one part of first potency and </a:t>
            </a:r>
            <a:r>
              <a:rPr lang="en-US" sz="2000" dirty="0" smtClean="0"/>
              <a:t>90 </a:t>
            </a:r>
            <a:r>
              <a:rPr lang="en-US" sz="2000" dirty="0"/>
              <a:t>parts of alcohol and 10 downward stroke of equal strength gives 2X potency</a:t>
            </a:r>
            <a:r>
              <a:rPr lang="en-US" sz="2000" dirty="0" smtClean="0"/>
              <a:t>.</a:t>
            </a:r>
            <a:endParaRPr lang="en-US" sz="2000" dirty="0"/>
          </a:p>
        </p:txBody>
      </p:sp>
    </p:spTree>
    <p:extLst>
      <p:ext uri="{BB962C8B-B14F-4D97-AF65-F5344CB8AC3E}">
        <p14:creationId xmlns:p14="http://schemas.microsoft.com/office/powerpoint/2010/main" val="28679762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1268760"/>
            <a:ext cx="8280920" cy="4093428"/>
          </a:xfrm>
          <a:prstGeom prst="rect">
            <a:avLst/>
          </a:prstGeom>
        </p:spPr>
        <p:txBody>
          <a:bodyPr wrap="square">
            <a:spAutoFit/>
          </a:bodyPr>
          <a:lstStyle/>
          <a:p>
            <a:pPr algn="just"/>
            <a:r>
              <a:rPr lang="en-US" sz="2000" dirty="0"/>
              <a:t>*All succeeding potencies are prepared by taking one part of preceding potency and 99 parts of alcohol.</a:t>
            </a:r>
          </a:p>
          <a:p>
            <a:pPr algn="just"/>
            <a:endParaRPr lang="en-US" sz="2000" b="1" dirty="0" smtClean="0">
              <a:latin typeface="Times New Roman" panose="02020603050405020304" pitchFamily="18" charset="0"/>
              <a:cs typeface="Times New Roman" panose="02020603050405020304" pitchFamily="18" charset="0"/>
            </a:endParaRPr>
          </a:p>
          <a:p>
            <a:pPr algn="just"/>
            <a:r>
              <a:rPr lang="en-US" sz="2000" b="1" dirty="0" smtClean="0">
                <a:latin typeface="Times New Roman" panose="02020603050405020304" pitchFamily="18" charset="0"/>
                <a:cs typeface="Times New Roman" panose="02020603050405020304" pitchFamily="18" charset="0"/>
              </a:rPr>
              <a:t>Decimal </a:t>
            </a:r>
            <a:r>
              <a:rPr lang="en-US" sz="2000" b="1" dirty="0">
                <a:latin typeface="Times New Roman" panose="02020603050405020304" pitchFamily="18" charset="0"/>
                <a:cs typeface="Times New Roman" panose="02020603050405020304" pitchFamily="18" charset="0"/>
              </a:rPr>
              <a:t>scale:</a:t>
            </a:r>
          </a:p>
          <a:p>
            <a:pPr marL="342900" indent="-342900" algn="just">
              <a:buAutoNum type="arabicPeriod"/>
            </a:pPr>
            <a:r>
              <a:rPr lang="en-US" sz="2000" dirty="0">
                <a:latin typeface="Times New Roman" panose="02020603050405020304" pitchFamily="18" charset="0"/>
                <a:cs typeface="Times New Roman" panose="02020603050405020304" pitchFamily="18" charset="0"/>
              </a:rPr>
              <a:t>As the drug power is 1/10 its correspond to 1X potency. </a:t>
            </a:r>
          </a:p>
          <a:p>
            <a:pPr marL="342900" indent="-342900" algn="just">
              <a:buAutoNum type="arabicPeriod"/>
            </a:pPr>
            <a:r>
              <a:rPr lang="en-US" sz="2000" dirty="0">
                <a:latin typeface="Times New Roman" panose="02020603050405020304" pitchFamily="18" charset="0"/>
                <a:cs typeface="Times New Roman" panose="02020603050405020304" pitchFamily="18" charset="0"/>
              </a:rPr>
              <a:t>One part of 1X potency that is mother solution. And 9 parts of strong alcohol and 10 downward stroke of equal strength will give the 2X potency. </a:t>
            </a:r>
          </a:p>
          <a:p>
            <a:pPr algn="just"/>
            <a:r>
              <a:rPr lang="en-US" sz="2000" dirty="0">
                <a:latin typeface="Times New Roman" panose="02020603050405020304" pitchFamily="18" charset="0"/>
                <a:cs typeface="Times New Roman" panose="02020603050405020304" pitchFamily="18" charset="0"/>
              </a:rPr>
              <a:t>*All succeeding potencies are prepared by taking one part of preceding potency and 9 parts of alcohol.</a:t>
            </a:r>
          </a:p>
          <a:p>
            <a:pPr algn="just"/>
            <a:endParaRPr lang="en-US" sz="2000" dirty="0">
              <a:latin typeface="Times New Roman" panose="02020603050405020304" pitchFamily="18" charset="0"/>
              <a:cs typeface="Times New Roman" panose="02020603050405020304" pitchFamily="18" charset="0"/>
            </a:endParaRPr>
          </a:p>
          <a:p>
            <a:pPr algn="just"/>
            <a:r>
              <a:rPr lang="en-US" sz="2000" b="1" dirty="0">
                <a:latin typeface="Times New Roman" panose="02020603050405020304" pitchFamily="18" charset="0"/>
                <a:cs typeface="Times New Roman" panose="02020603050405020304" pitchFamily="18" charset="0"/>
              </a:rPr>
              <a:t>Drugs under this class:</a:t>
            </a:r>
          </a:p>
          <a:p>
            <a:pPr algn="just"/>
            <a:r>
              <a:rPr lang="en-US" sz="2000" dirty="0" err="1">
                <a:latin typeface="Times New Roman" panose="02020603050405020304" pitchFamily="18" charset="0"/>
                <a:cs typeface="Times New Roman" panose="02020603050405020304" pitchFamily="18" charset="0"/>
              </a:rPr>
              <a:t>Benoic</a:t>
            </a:r>
            <a:r>
              <a:rPr lang="en-US" sz="2000" dirty="0">
                <a:latin typeface="Times New Roman" panose="02020603050405020304" pitchFamily="18" charset="0"/>
                <a:cs typeface="Times New Roman" panose="02020603050405020304" pitchFamily="18" charset="0"/>
              </a:rPr>
              <a:t> acid, </a:t>
            </a:r>
            <a:r>
              <a:rPr lang="en-US" sz="2000" dirty="0" err="1">
                <a:latin typeface="Times New Roman" panose="02020603050405020304" pitchFamily="18" charset="0"/>
                <a:cs typeface="Times New Roman" panose="02020603050405020304" pitchFamily="18" charset="0"/>
              </a:rPr>
              <a:t>camphora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abies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nigra</a:t>
            </a:r>
            <a:r>
              <a:rPr lang="en-US" sz="2000" dirty="0">
                <a:latin typeface="Times New Roman" panose="02020603050405020304" pitchFamily="18" charset="0"/>
                <a:cs typeface="Times New Roman" panose="02020603050405020304" pitchFamily="18" charset="0"/>
              </a:rPr>
              <a:t>. </a:t>
            </a:r>
          </a:p>
          <a:p>
            <a:pPr algn="just"/>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3960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1124744"/>
            <a:ext cx="8568952" cy="5940088"/>
          </a:xfrm>
          <a:prstGeom prst="rect">
            <a:avLst/>
          </a:prstGeom>
        </p:spPr>
        <p:txBody>
          <a:bodyPr wrap="square">
            <a:spAutoFit/>
          </a:bodyPr>
          <a:lstStyle/>
          <a:p>
            <a:pPr algn="ctr"/>
            <a:r>
              <a:rPr lang="en-US" sz="2000" b="1" dirty="0">
                <a:latin typeface="Times New Roman" panose="02020603050405020304" pitchFamily="18" charset="0"/>
                <a:cs typeface="Times New Roman" panose="02020603050405020304" pitchFamily="18" charset="0"/>
              </a:rPr>
              <a:t>Class VI(B) </a:t>
            </a:r>
          </a:p>
          <a:p>
            <a:r>
              <a:rPr lang="en-US" sz="2000" b="1" dirty="0">
                <a:latin typeface="Times New Roman" panose="02020603050405020304" pitchFamily="18" charset="0"/>
                <a:cs typeface="Times New Roman" panose="02020603050405020304" pitchFamily="18" charset="0"/>
              </a:rPr>
              <a:t>Introduction:</a:t>
            </a:r>
          </a:p>
          <a:p>
            <a:r>
              <a:rPr lang="en-US" sz="2000" dirty="0">
                <a:latin typeface="Times New Roman" panose="02020603050405020304" pitchFamily="18" charset="0"/>
                <a:cs typeface="Times New Roman" panose="02020603050405020304" pitchFamily="18" charset="0"/>
              </a:rPr>
              <a:t>This class includes those substances which are soluble in large quantity of alcohol. </a:t>
            </a:r>
          </a:p>
          <a:p>
            <a:r>
              <a:rPr lang="en-US" sz="2000" b="1" dirty="0">
                <a:latin typeface="Times New Roman" panose="02020603050405020304" pitchFamily="18" charset="0"/>
                <a:cs typeface="Times New Roman" panose="02020603050405020304" pitchFamily="18" charset="0"/>
              </a:rPr>
              <a:t>Preparation of mother solution</a:t>
            </a:r>
          </a:p>
          <a:p>
            <a:r>
              <a:rPr lang="en-US" sz="2000" b="1" dirty="0">
                <a:latin typeface="Times New Roman" panose="02020603050405020304" pitchFamily="18" charset="0"/>
                <a:cs typeface="Times New Roman" panose="02020603050405020304" pitchFamily="18" charset="0"/>
              </a:rPr>
              <a:t>Principle:</a:t>
            </a:r>
          </a:p>
          <a:p>
            <a:pPr marL="342900" indent="-342900">
              <a:buFont typeface="+mj-lt"/>
              <a:buAutoNum type="arabicParenR"/>
            </a:pPr>
            <a:r>
              <a:rPr lang="en-US" sz="2000" dirty="0">
                <a:latin typeface="Times New Roman" panose="02020603050405020304" pitchFamily="18" charset="0"/>
                <a:cs typeface="Times New Roman" panose="02020603050405020304" pitchFamily="18" charset="0"/>
              </a:rPr>
              <a:t>One part of medicinal substance by weight is dissolved in 99 parts by weight of strong alcohol. </a:t>
            </a:r>
          </a:p>
          <a:p>
            <a:pPr marL="342900" indent="-342900">
              <a:buFont typeface="+mj-lt"/>
              <a:buAutoNum type="arabicParenR"/>
            </a:pPr>
            <a:r>
              <a:rPr lang="en-US" sz="2000" dirty="0">
                <a:latin typeface="Times New Roman" panose="02020603050405020304" pitchFamily="18" charset="0"/>
                <a:cs typeface="Times New Roman" panose="02020603050405020304" pitchFamily="18" charset="0"/>
              </a:rPr>
              <a:t>One part of medicinal substance by weight is dissolved in 50 parts by weight of strong alcohol as per G.H.P.</a:t>
            </a:r>
          </a:p>
          <a:p>
            <a:r>
              <a:rPr lang="en-US" sz="2000" b="1" dirty="0">
                <a:latin typeface="Times New Roman" panose="02020603050405020304" pitchFamily="18" charset="0"/>
                <a:cs typeface="Times New Roman" panose="02020603050405020304" pitchFamily="18" charset="0"/>
              </a:rPr>
              <a:t>Requirements:</a:t>
            </a:r>
          </a:p>
          <a:p>
            <a:r>
              <a:rPr lang="en-US" sz="2000" u="sng" dirty="0">
                <a:latin typeface="Times New Roman" panose="02020603050405020304" pitchFamily="18" charset="0"/>
                <a:cs typeface="Times New Roman" panose="02020603050405020304" pitchFamily="18" charset="0"/>
              </a:rPr>
              <a:t>Ingredients:</a:t>
            </a:r>
          </a:p>
          <a:p>
            <a:r>
              <a:rPr lang="en-US" sz="2000" dirty="0">
                <a:latin typeface="Times New Roman" panose="02020603050405020304" pitchFamily="18" charset="0"/>
                <a:cs typeface="Times New Roman" panose="02020603050405020304" pitchFamily="18" charset="0"/>
              </a:rPr>
              <a:t>Required medicinal substance </a:t>
            </a:r>
          </a:p>
          <a:p>
            <a:r>
              <a:rPr lang="en-US" sz="2000" dirty="0">
                <a:latin typeface="Times New Roman" panose="02020603050405020304" pitchFamily="18" charset="0"/>
                <a:cs typeface="Times New Roman" panose="02020603050405020304" pitchFamily="18" charset="0"/>
              </a:rPr>
              <a:t>Strong alcohol </a:t>
            </a:r>
            <a:endParaRPr lang="en-US" sz="2000" dirty="0" smtClean="0">
              <a:latin typeface="Times New Roman" panose="02020603050405020304" pitchFamily="18" charset="0"/>
              <a:cs typeface="Times New Roman" panose="02020603050405020304" pitchFamily="18" charset="0"/>
            </a:endParaRPr>
          </a:p>
          <a:p>
            <a:r>
              <a:rPr lang="en-US" sz="2000" b="1" u="sng" dirty="0"/>
              <a:t>Apparatus:</a:t>
            </a:r>
          </a:p>
          <a:p>
            <a:pPr marL="285750" indent="-285750">
              <a:buFont typeface="Arial" pitchFamily="34" charset="0"/>
              <a:buChar char="•"/>
            </a:pPr>
            <a:r>
              <a:rPr lang="en-US" sz="2000" dirty="0"/>
              <a:t>Porcelain mortar and pestle</a:t>
            </a:r>
          </a:p>
          <a:p>
            <a:pPr marL="285750" indent="-285750">
              <a:buFont typeface="Arial" pitchFamily="34" charset="0"/>
              <a:buChar char="•"/>
            </a:pPr>
            <a:r>
              <a:rPr lang="en-US" sz="2000" dirty="0"/>
              <a:t>Horn made spatula </a:t>
            </a:r>
          </a:p>
          <a:p>
            <a:pPr marL="285750" indent="-285750">
              <a:buFont typeface="Arial" pitchFamily="34" charset="0"/>
              <a:buChar char="•"/>
            </a:pPr>
            <a:r>
              <a:rPr lang="en-US" sz="2000" dirty="0"/>
              <a:t>clean glass phial with new cork</a:t>
            </a:r>
          </a:p>
          <a:p>
            <a:pPr marL="285750" indent="-285750">
              <a:buFont typeface="Arial" pitchFamily="34" charset="0"/>
              <a:buChar char="•"/>
            </a:pPr>
            <a:r>
              <a:rPr lang="en-US" sz="2000" dirty="0"/>
              <a:t>Balance with weight box</a:t>
            </a: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0265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92696"/>
            <a:ext cx="8208912" cy="5940088"/>
          </a:xfrm>
          <a:prstGeom prst="rect">
            <a:avLst/>
          </a:prstGeom>
        </p:spPr>
        <p:txBody>
          <a:bodyPr wrap="square">
            <a:spAutoFit/>
          </a:bodyPr>
          <a:lstStyle/>
          <a:p>
            <a:pPr marL="285750" indent="-285750">
              <a:buFont typeface="Arial" pitchFamily="34" charset="0"/>
              <a:buChar char="•"/>
            </a:pPr>
            <a:r>
              <a:rPr lang="en-US" sz="2000" dirty="0"/>
              <a:t>Conical flask</a:t>
            </a:r>
          </a:p>
          <a:p>
            <a:pPr marL="285750" indent="-285750">
              <a:buFont typeface="Arial" pitchFamily="34" charset="0"/>
              <a:buChar char="•"/>
            </a:pPr>
            <a:r>
              <a:rPr lang="en-US" sz="2000" dirty="0"/>
              <a:t>Minim glass</a:t>
            </a:r>
          </a:p>
          <a:p>
            <a:pPr marL="285750" indent="-285750">
              <a:buFont typeface="Arial" pitchFamily="34" charset="0"/>
              <a:buChar char="•"/>
            </a:pPr>
            <a:r>
              <a:rPr lang="en-US" sz="2000" dirty="0"/>
              <a:t>Pen, gums, paper, scissors etc. </a:t>
            </a:r>
          </a:p>
          <a:p>
            <a:endParaRPr lang="en-US" sz="2000" b="1" u="sng" dirty="0" smtClean="0"/>
          </a:p>
          <a:p>
            <a:r>
              <a:rPr lang="en-US" sz="2000" b="1" u="sng" dirty="0" smtClean="0"/>
              <a:t>Procedure</a:t>
            </a:r>
            <a:r>
              <a:rPr lang="en-US" sz="2000" b="1" u="sng" dirty="0"/>
              <a:t>:</a:t>
            </a:r>
          </a:p>
          <a:p>
            <a:pPr marL="342900" indent="-342900">
              <a:buFont typeface="+mj-lt"/>
              <a:buAutoNum type="arabicParenR"/>
            </a:pPr>
            <a:r>
              <a:rPr lang="en-US" sz="2000" dirty="0"/>
              <a:t> Firstly the purify of the medicinal substance is tested then one part by weight of medicinal substance is taken in a well clean round glass phial and 99 parts by weight of strong alcohol is added to it taking care that at least 1/4</a:t>
            </a:r>
            <a:r>
              <a:rPr lang="en-US" sz="2000" baseline="30000" dirty="0"/>
              <a:t>th</a:t>
            </a:r>
            <a:r>
              <a:rPr lang="en-US" sz="2000" dirty="0"/>
              <a:t> part of the phial remains vacant. </a:t>
            </a:r>
          </a:p>
          <a:p>
            <a:pPr marL="342900" indent="-342900">
              <a:buFont typeface="+mj-lt"/>
              <a:buAutoNum type="arabicParenR"/>
            </a:pPr>
            <a:r>
              <a:rPr lang="en-US" sz="2000" dirty="0"/>
              <a:t>The phial is closed by the cork and a homogeneous solution is prepared by gentle shaking.</a:t>
            </a:r>
          </a:p>
          <a:p>
            <a:r>
              <a:rPr lang="en-US" sz="2000" b="1" u="sng" dirty="0" err="1"/>
              <a:t>Potentisation</a:t>
            </a:r>
            <a:r>
              <a:rPr lang="en-US" sz="2000" b="1" u="sng" dirty="0"/>
              <a:t>: </a:t>
            </a:r>
          </a:p>
          <a:p>
            <a:r>
              <a:rPr lang="en-US" sz="2000" b="1" dirty="0"/>
              <a:t>Centesimal scale:</a:t>
            </a:r>
          </a:p>
          <a:p>
            <a:pPr marL="342900" indent="-342900">
              <a:buAutoNum type="arabicPeriod"/>
            </a:pPr>
            <a:r>
              <a:rPr lang="en-US" sz="2000" dirty="0"/>
              <a:t>As the drug power is equal to 1/100 it correspond to first centesimal potency.</a:t>
            </a:r>
          </a:p>
          <a:p>
            <a:pPr marL="342900" indent="-342900">
              <a:buAutoNum type="arabicPeriod"/>
            </a:pPr>
            <a:r>
              <a:rPr lang="en-US" sz="2000" dirty="0"/>
              <a:t>One part of first potency and 99 parts of dilate alcohol and 10 downward stroke of equal strength gives 2</a:t>
            </a:r>
            <a:r>
              <a:rPr lang="en-US" sz="2000" baseline="30000" dirty="0"/>
              <a:t>nd</a:t>
            </a:r>
            <a:r>
              <a:rPr lang="en-US" sz="2000" dirty="0"/>
              <a:t>  potency.</a:t>
            </a:r>
          </a:p>
          <a:p>
            <a:r>
              <a:rPr lang="en-US" sz="2000" dirty="0"/>
              <a:t>*All succeeding potencies are prepared by taking one part of preceding potency and 99 parts of alcohol</a:t>
            </a:r>
            <a:r>
              <a:rPr lang="en-US" sz="2000" dirty="0" smtClean="0"/>
              <a:t>.</a:t>
            </a:r>
            <a:endParaRPr lang="en-US" sz="2000" dirty="0"/>
          </a:p>
        </p:txBody>
      </p:sp>
    </p:spTree>
    <p:extLst>
      <p:ext uri="{BB962C8B-B14F-4D97-AF65-F5344CB8AC3E}">
        <p14:creationId xmlns:p14="http://schemas.microsoft.com/office/powerpoint/2010/main" val="36765157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Rectangle 1"/>
              <p:cNvSpPr/>
              <p:nvPr/>
            </p:nvSpPr>
            <p:spPr>
              <a:xfrm>
                <a:off x="395536" y="1700808"/>
                <a:ext cx="8208912" cy="4708981"/>
              </a:xfrm>
              <a:prstGeom prst="rect">
                <a:avLst/>
              </a:prstGeom>
            </p:spPr>
            <p:txBody>
              <a:bodyPr wrap="square">
                <a:spAutoFit/>
              </a:bodyPr>
              <a:lstStyle/>
              <a:p>
                <a:r>
                  <a:rPr lang="en-US" sz="2000" b="1" dirty="0"/>
                  <a:t>Decimal scale:</a:t>
                </a:r>
              </a:p>
              <a:p>
                <a:pPr marL="342900" indent="-342900">
                  <a:buAutoNum type="arabicPeriod"/>
                </a:pPr>
                <a:r>
                  <a:rPr lang="en-US" sz="2000" dirty="0"/>
                  <a:t>As the mother solution contains 1/100 drug power, so it will correspond </a:t>
                </a:r>
                <a:r>
                  <a:rPr lang="en-US" sz="2000" dirty="0" smtClean="0"/>
                  <a:t>to  2</a:t>
                </a:r>
                <a14:m>
                  <m:oMath xmlns:m="http://schemas.openxmlformats.org/officeDocument/2006/math">
                    <m:r>
                      <a:rPr lang="en-US" sz="2000" i="1" dirty="0">
                        <a:latin typeface="Cambria Math"/>
                        <a:ea typeface="Cambria Math"/>
                      </a:rPr>
                      <m:t>×</m:t>
                    </m:r>
                    <m:r>
                      <a:rPr lang="en-US" sz="2000" i="1" dirty="0">
                        <a:latin typeface="Cambria Math"/>
                        <a:ea typeface="Cambria Math"/>
                      </a:rPr>
                      <m:t>𝑝𝑜𝑡𝑒𝑛𝑐𝑦</m:t>
                    </m:r>
                  </m:oMath>
                </a14:m>
                <a:endParaRPr lang="en-US" sz="2000" dirty="0"/>
              </a:p>
              <a:p>
                <a:endParaRPr lang="en-US" sz="2000" dirty="0" smtClean="0"/>
              </a:p>
              <a:p>
                <a:r>
                  <a:rPr lang="en-US" sz="2000" dirty="0" smtClean="0"/>
                  <a:t>One </a:t>
                </a:r>
                <a:r>
                  <a:rPr lang="en-US" sz="2000" dirty="0"/>
                  <a:t>part of 2X potency and 9 part of dilute alcohol and 10 downward stroke of equal strength gives 3X potency.  </a:t>
                </a:r>
              </a:p>
              <a:p>
                <a:r>
                  <a:rPr lang="en-US" sz="2000" dirty="0"/>
                  <a:t>*All succeeding potencies are prepared by taking one part of preceding potency and 9 parts of alcohol.</a:t>
                </a:r>
              </a:p>
              <a:p>
                <a:endParaRPr lang="en-US" sz="2000" dirty="0"/>
              </a:p>
              <a:p>
                <a:r>
                  <a:rPr lang="en-US" sz="2000" b="1" dirty="0"/>
                  <a:t>Drugs under this class:</a:t>
                </a:r>
              </a:p>
              <a:p>
                <a:r>
                  <a:rPr lang="en-US" sz="2000" dirty="0"/>
                  <a:t>Arsenic album, </a:t>
                </a:r>
                <a:r>
                  <a:rPr lang="en-US" sz="2000" dirty="0" err="1"/>
                  <a:t>sulphur</a:t>
                </a:r>
                <a:r>
                  <a:rPr lang="en-US" sz="2000" dirty="0"/>
                  <a:t>, </a:t>
                </a:r>
                <a:r>
                  <a:rPr lang="en-US" sz="2000" dirty="0" err="1"/>
                  <a:t>tarentula</a:t>
                </a:r>
                <a:r>
                  <a:rPr lang="en-US" sz="2000" dirty="0"/>
                  <a:t> </a:t>
                </a:r>
                <a:r>
                  <a:rPr lang="en-US" sz="2000" dirty="0" err="1"/>
                  <a:t>cubensis</a:t>
                </a:r>
                <a:r>
                  <a:rPr lang="en-US" sz="2000" dirty="0"/>
                  <a:t>. </a:t>
                </a:r>
              </a:p>
              <a:p>
                <a:endParaRPr lang="en-US" sz="2000" dirty="0"/>
              </a:p>
              <a:p>
                <a:r>
                  <a:rPr lang="en-US" sz="2000" dirty="0"/>
                  <a:t> </a:t>
                </a:r>
              </a:p>
              <a:p>
                <a:endParaRPr lang="en-US" sz="2000" dirty="0"/>
              </a:p>
              <a:p>
                <a:endParaRPr lang="en-US" sz="2000" dirty="0"/>
              </a:p>
            </p:txBody>
          </p:sp>
        </mc:Choice>
        <mc:Fallback>
          <p:sp>
            <p:nvSpPr>
              <p:cNvPr id="2" name="Rectangle 1"/>
              <p:cNvSpPr>
                <a:spLocks noRot="1" noChangeAspect="1" noMove="1" noResize="1" noEditPoints="1" noAdjustHandles="1" noChangeArrowheads="1" noChangeShapeType="1" noTextEdit="1"/>
              </p:cNvSpPr>
              <p:nvPr/>
            </p:nvSpPr>
            <p:spPr>
              <a:xfrm>
                <a:off x="395536" y="1700808"/>
                <a:ext cx="8208912" cy="4708981"/>
              </a:xfrm>
              <a:prstGeom prst="rect">
                <a:avLst/>
              </a:prstGeom>
              <a:blipFill>
                <a:blip r:embed="rId2"/>
                <a:stretch>
                  <a:fillRect l="-817" t="-648"/>
                </a:stretch>
              </a:blipFill>
            </p:spPr>
            <p:txBody>
              <a:bodyPr/>
              <a:lstStyle/>
              <a:p>
                <a:r>
                  <a:rPr lang="en-US">
                    <a:noFill/>
                  </a:rPr>
                  <a:t> </a:t>
                </a:r>
              </a:p>
            </p:txBody>
          </p:sp>
        </mc:Fallback>
      </mc:AlternateContent>
      <p:sp>
        <p:nvSpPr>
          <p:cNvPr id="3" name="TextBox 2"/>
          <p:cNvSpPr txBox="1"/>
          <p:nvPr/>
        </p:nvSpPr>
        <p:spPr>
          <a:xfrm>
            <a:off x="899592" y="1052736"/>
            <a:ext cx="1690271" cy="369332"/>
          </a:xfrm>
          <a:prstGeom prst="rect">
            <a:avLst/>
          </a:prstGeom>
          <a:noFill/>
        </p:spPr>
        <p:txBody>
          <a:bodyPr wrap="none" rtlCol="0">
            <a:spAutoFit/>
          </a:bodyPr>
          <a:lstStyle/>
          <a:p>
            <a:r>
              <a:rPr lang="en-US" b="1" dirty="0" smtClean="0"/>
              <a:t>Continued……</a:t>
            </a:r>
            <a:endParaRPr lang="en-US" b="1" dirty="0"/>
          </a:p>
        </p:txBody>
      </p:sp>
    </p:spTree>
    <p:extLst>
      <p:ext uri="{BB962C8B-B14F-4D97-AF65-F5344CB8AC3E}">
        <p14:creationId xmlns:p14="http://schemas.microsoft.com/office/powerpoint/2010/main" val="24193559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2267744" y="1196751"/>
            <a:ext cx="4320479" cy="50405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6" name="Rectangle 35"/>
          <p:cNvSpPr/>
          <p:nvPr/>
        </p:nvSpPr>
        <p:spPr>
          <a:xfrm>
            <a:off x="539552" y="4653136"/>
            <a:ext cx="1824346"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5" name="Rectangle 34"/>
          <p:cNvSpPr/>
          <p:nvPr/>
        </p:nvSpPr>
        <p:spPr>
          <a:xfrm>
            <a:off x="2555776" y="4653136"/>
            <a:ext cx="1824346"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4" name="Rectangle 33"/>
          <p:cNvSpPr/>
          <p:nvPr/>
        </p:nvSpPr>
        <p:spPr>
          <a:xfrm>
            <a:off x="4572000" y="4653136"/>
            <a:ext cx="1824346"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3" name="Rectangle 32"/>
          <p:cNvSpPr/>
          <p:nvPr/>
        </p:nvSpPr>
        <p:spPr>
          <a:xfrm>
            <a:off x="6588224" y="4653136"/>
            <a:ext cx="1824346"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5" name="TextBox 4"/>
          <p:cNvSpPr txBox="1"/>
          <p:nvPr/>
        </p:nvSpPr>
        <p:spPr>
          <a:xfrm>
            <a:off x="2267744" y="1196751"/>
            <a:ext cx="4281172" cy="830997"/>
          </a:xfrm>
          <a:prstGeom prst="rect">
            <a:avLst/>
          </a:prstGeom>
          <a:noFill/>
        </p:spPr>
        <p:txBody>
          <a:bodyPr wrap="none" rtlCol="0">
            <a:spAutoFit/>
          </a:bodyPr>
          <a:lstStyle/>
          <a:p>
            <a:pPr lvl="0"/>
            <a:r>
              <a:rPr lang="en-GB" sz="2400" b="1" dirty="0" smtClean="0">
                <a:latin typeface="Times New Roman" pitchFamily="18" charset="0"/>
                <a:cs typeface="Times New Roman" pitchFamily="18" charset="0"/>
              </a:rPr>
              <a:t>By immersion in strong alcohol</a:t>
            </a:r>
          </a:p>
          <a:p>
            <a:endParaRPr lang="en-GB" sz="2400" b="1" dirty="0"/>
          </a:p>
        </p:txBody>
      </p:sp>
      <p:cxnSp>
        <p:nvCxnSpPr>
          <p:cNvPr id="7" name="Straight Arrow Connector 6"/>
          <p:cNvCxnSpPr/>
          <p:nvPr/>
        </p:nvCxnSpPr>
        <p:spPr>
          <a:xfrm>
            <a:off x="4427984" y="1700808"/>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3463792" y="2276872"/>
            <a:ext cx="1972271" cy="369332"/>
          </a:xfrm>
          <a:prstGeom prst="rect">
            <a:avLst/>
          </a:prstGeom>
          <a:noFill/>
        </p:spPr>
        <p:txBody>
          <a:bodyPr wrap="none" rtlCol="0">
            <a:spAutoFit/>
          </a:bodyPr>
          <a:lstStyle/>
          <a:p>
            <a:pPr algn="ctr"/>
            <a:r>
              <a:rPr lang="en-GB" b="1" dirty="0" smtClean="0">
                <a:solidFill>
                  <a:srgbClr val="FF0000"/>
                </a:solidFill>
                <a:effectLst>
                  <a:outerShdw blurRad="38100" dist="38100" dir="2700000" algn="tl">
                    <a:srgbClr val="000000">
                      <a:alpha val="43137"/>
                    </a:srgbClr>
                  </a:outerShdw>
                </a:effectLst>
              </a:rPr>
              <a:t>Mother Tincture</a:t>
            </a:r>
            <a:endParaRPr lang="en-GB" b="1" dirty="0">
              <a:solidFill>
                <a:srgbClr val="FF0000"/>
              </a:solidFill>
              <a:effectLst>
                <a:outerShdw blurRad="38100" dist="38100" dir="2700000" algn="tl">
                  <a:srgbClr val="000000">
                    <a:alpha val="43137"/>
                  </a:srgbClr>
                </a:outerShdw>
              </a:effectLst>
            </a:endParaRPr>
          </a:p>
        </p:txBody>
      </p:sp>
      <p:cxnSp>
        <p:nvCxnSpPr>
          <p:cNvPr id="11" name="Straight Connector 10"/>
          <p:cNvCxnSpPr/>
          <p:nvPr/>
        </p:nvCxnSpPr>
        <p:spPr>
          <a:xfrm>
            <a:off x="1421800" y="3212976"/>
            <a:ext cx="6102528" cy="0"/>
          </a:xfrm>
          <a:prstGeom prst="line">
            <a:avLst/>
          </a:prstGeom>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1007905" y="3645024"/>
            <a:ext cx="886974"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I</a:t>
            </a:r>
            <a:endParaRPr lang="en-GB" b="1" dirty="0">
              <a:solidFill>
                <a:srgbClr val="FF0000"/>
              </a:solidFill>
              <a:effectLst>
                <a:outerShdw blurRad="38100" dist="38100" dir="2700000" algn="tl">
                  <a:srgbClr val="000000">
                    <a:alpha val="43137"/>
                  </a:srgbClr>
                </a:outerShdw>
              </a:effectLst>
            </a:endParaRPr>
          </a:p>
        </p:txBody>
      </p:sp>
      <p:sp>
        <p:nvSpPr>
          <p:cNvPr id="18" name="TextBox 17"/>
          <p:cNvSpPr txBox="1"/>
          <p:nvPr/>
        </p:nvSpPr>
        <p:spPr>
          <a:xfrm>
            <a:off x="755576" y="4797152"/>
            <a:ext cx="1354282" cy="646331"/>
          </a:xfrm>
          <a:prstGeom prst="rect">
            <a:avLst/>
          </a:prstGeom>
          <a:noFill/>
        </p:spPr>
        <p:txBody>
          <a:bodyPr wrap="none" rtlCol="0">
            <a:spAutoFit/>
          </a:bodyPr>
          <a:lstStyle/>
          <a:p>
            <a:r>
              <a:rPr lang="en-GB" b="1" dirty="0" smtClean="0"/>
              <a:t>Most juicy </a:t>
            </a:r>
          </a:p>
          <a:p>
            <a:pPr algn="ctr"/>
            <a:r>
              <a:rPr lang="en-GB" b="1" dirty="0" smtClean="0"/>
              <a:t>plants</a:t>
            </a:r>
            <a:endParaRPr lang="en-GB" b="1" dirty="0"/>
          </a:p>
        </p:txBody>
      </p:sp>
      <p:sp>
        <p:nvSpPr>
          <p:cNvPr id="19" name="TextBox 18"/>
          <p:cNvSpPr txBox="1"/>
          <p:nvPr/>
        </p:nvSpPr>
        <p:spPr>
          <a:xfrm>
            <a:off x="2915816" y="3654316"/>
            <a:ext cx="976742"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II</a:t>
            </a:r>
            <a:endParaRPr lang="en-GB" b="1" dirty="0">
              <a:solidFill>
                <a:srgbClr val="FF0000"/>
              </a:solidFill>
              <a:effectLst>
                <a:outerShdw blurRad="38100" dist="38100" dir="2700000" algn="tl">
                  <a:srgbClr val="000000">
                    <a:alpha val="43137"/>
                  </a:srgbClr>
                </a:outerShdw>
              </a:effectLst>
            </a:endParaRPr>
          </a:p>
        </p:txBody>
      </p:sp>
      <p:sp>
        <p:nvSpPr>
          <p:cNvPr id="20" name="TextBox 19"/>
          <p:cNvSpPr txBox="1"/>
          <p:nvPr/>
        </p:nvSpPr>
        <p:spPr>
          <a:xfrm>
            <a:off x="4955267" y="3654316"/>
            <a:ext cx="1066510"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III</a:t>
            </a:r>
            <a:endParaRPr lang="en-GB" b="1" dirty="0">
              <a:solidFill>
                <a:srgbClr val="FF0000"/>
              </a:solidFill>
              <a:effectLst>
                <a:outerShdw blurRad="38100" dist="38100" dir="2700000" algn="tl">
                  <a:srgbClr val="000000">
                    <a:alpha val="43137"/>
                  </a:srgbClr>
                </a:outerShdw>
              </a:effectLst>
            </a:endParaRPr>
          </a:p>
        </p:txBody>
      </p:sp>
      <p:sp>
        <p:nvSpPr>
          <p:cNvPr id="21" name="TextBox 20"/>
          <p:cNvSpPr txBox="1"/>
          <p:nvPr/>
        </p:nvSpPr>
        <p:spPr>
          <a:xfrm>
            <a:off x="7020272" y="3645024"/>
            <a:ext cx="1039259"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IV</a:t>
            </a:r>
            <a:endParaRPr lang="en-GB" b="1" dirty="0">
              <a:solidFill>
                <a:srgbClr val="FF0000"/>
              </a:solidFill>
              <a:effectLst>
                <a:outerShdw blurRad="38100" dist="38100" dir="2700000" algn="tl">
                  <a:srgbClr val="000000">
                    <a:alpha val="43137"/>
                  </a:srgbClr>
                </a:outerShdw>
              </a:effectLst>
            </a:endParaRPr>
          </a:p>
        </p:txBody>
      </p:sp>
      <p:cxnSp>
        <p:nvCxnSpPr>
          <p:cNvPr id="27" name="Straight Arrow Connector 26"/>
          <p:cNvCxnSpPr/>
          <p:nvPr/>
        </p:nvCxnSpPr>
        <p:spPr>
          <a:xfrm>
            <a:off x="3419872" y="4005064"/>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8" name="TextBox 27"/>
          <p:cNvSpPr txBox="1"/>
          <p:nvPr/>
        </p:nvSpPr>
        <p:spPr>
          <a:xfrm>
            <a:off x="2555776" y="4787860"/>
            <a:ext cx="1677639" cy="646331"/>
          </a:xfrm>
          <a:prstGeom prst="rect">
            <a:avLst/>
          </a:prstGeom>
          <a:noFill/>
        </p:spPr>
        <p:txBody>
          <a:bodyPr wrap="none" rtlCol="0">
            <a:spAutoFit/>
          </a:bodyPr>
          <a:lstStyle/>
          <a:p>
            <a:r>
              <a:rPr lang="en-GB" b="1" dirty="0" smtClean="0"/>
              <a:t>Medium juicy</a:t>
            </a:r>
          </a:p>
          <a:p>
            <a:pPr algn="ctr"/>
            <a:r>
              <a:rPr lang="en-GB" b="1" dirty="0" smtClean="0"/>
              <a:t> plants</a:t>
            </a:r>
            <a:endParaRPr lang="en-GB" b="1" dirty="0"/>
          </a:p>
        </p:txBody>
      </p:sp>
      <p:sp>
        <p:nvSpPr>
          <p:cNvPr id="29" name="TextBox 28"/>
          <p:cNvSpPr txBox="1"/>
          <p:nvPr/>
        </p:nvSpPr>
        <p:spPr>
          <a:xfrm>
            <a:off x="4843700" y="4797152"/>
            <a:ext cx="1338380" cy="646331"/>
          </a:xfrm>
          <a:prstGeom prst="rect">
            <a:avLst/>
          </a:prstGeom>
          <a:noFill/>
        </p:spPr>
        <p:txBody>
          <a:bodyPr wrap="none" rtlCol="0">
            <a:spAutoFit/>
          </a:bodyPr>
          <a:lstStyle/>
          <a:p>
            <a:r>
              <a:rPr lang="en-GB" b="1" dirty="0" smtClean="0"/>
              <a:t>Least juicy</a:t>
            </a:r>
          </a:p>
          <a:p>
            <a:pPr algn="ctr"/>
            <a:r>
              <a:rPr lang="en-GB" b="1" dirty="0" smtClean="0"/>
              <a:t> plants</a:t>
            </a:r>
            <a:endParaRPr lang="en-GB" b="1" dirty="0"/>
          </a:p>
        </p:txBody>
      </p:sp>
      <p:sp>
        <p:nvSpPr>
          <p:cNvPr id="30" name="TextBox 29"/>
          <p:cNvSpPr txBox="1"/>
          <p:nvPr/>
        </p:nvSpPr>
        <p:spPr>
          <a:xfrm>
            <a:off x="6517500" y="4653136"/>
            <a:ext cx="1965795" cy="923330"/>
          </a:xfrm>
          <a:prstGeom prst="rect">
            <a:avLst/>
          </a:prstGeom>
          <a:noFill/>
        </p:spPr>
        <p:txBody>
          <a:bodyPr wrap="none" rtlCol="0">
            <a:spAutoFit/>
          </a:bodyPr>
          <a:lstStyle/>
          <a:p>
            <a:pPr algn="ctr"/>
            <a:r>
              <a:rPr lang="en-GB" b="1" dirty="0" smtClean="0"/>
              <a:t>Dried Vegetable </a:t>
            </a:r>
          </a:p>
          <a:p>
            <a:pPr algn="ctr"/>
            <a:r>
              <a:rPr lang="en-GB" b="1" dirty="0" smtClean="0"/>
              <a:t>And animal </a:t>
            </a:r>
          </a:p>
          <a:p>
            <a:pPr algn="ctr"/>
            <a:r>
              <a:rPr lang="en-GB" b="1" dirty="0" smtClean="0"/>
              <a:t>substances</a:t>
            </a:r>
            <a:endParaRPr lang="en-GB" b="1" dirty="0"/>
          </a:p>
        </p:txBody>
      </p:sp>
      <p:cxnSp>
        <p:nvCxnSpPr>
          <p:cNvPr id="44" name="Straight Arrow Connector 43"/>
          <p:cNvCxnSpPr/>
          <p:nvPr/>
        </p:nvCxnSpPr>
        <p:spPr>
          <a:xfrm>
            <a:off x="3419872"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5" name="Straight Arrow Connector 44"/>
          <p:cNvCxnSpPr/>
          <p:nvPr/>
        </p:nvCxnSpPr>
        <p:spPr>
          <a:xfrm>
            <a:off x="1403648"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7" name="Straight Arrow Connector 46"/>
          <p:cNvCxnSpPr/>
          <p:nvPr/>
        </p:nvCxnSpPr>
        <p:spPr>
          <a:xfrm>
            <a:off x="1403648" y="4005064"/>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8" name="Straight Arrow Connector 47"/>
          <p:cNvCxnSpPr/>
          <p:nvPr/>
        </p:nvCxnSpPr>
        <p:spPr>
          <a:xfrm>
            <a:off x="5436096"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9" name="Straight Arrow Connector 48"/>
          <p:cNvCxnSpPr/>
          <p:nvPr/>
        </p:nvCxnSpPr>
        <p:spPr>
          <a:xfrm>
            <a:off x="5436096" y="4077072"/>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0" name="Straight Arrow Connector 49"/>
          <p:cNvCxnSpPr/>
          <p:nvPr/>
        </p:nvCxnSpPr>
        <p:spPr>
          <a:xfrm>
            <a:off x="7524328"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1" name="Straight Arrow Connector 50"/>
          <p:cNvCxnSpPr/>
          <p:nvPr/>
        </p:nvCxnSpPr>
        <p:spPr>
          <a:xfrm>
            <a:off x="7524328" y="4005064"/>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3" name="Straight Arrow Connector 52"/>
          <p:cNvCxnSpPr/>
          <p:nvPr/>
        </p:nvCxnSpPr>
        <p:spPr>
          <a:xfrm>
            <a:off x="4427984" y="2708920"/>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913930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908720"/>
            <a:ext cx="7704856" cy="3108543"/>
          </a:xfrm>
          <a:prstGeom prst="rect">
            <a:avLst/>
          </a:prstGeom>
        </p:spPr>
        <p:txBody>
          <a:bodyPr wrap="square">
            <a:spAutoFit/>
          </a:bodyPr>
          <a:lstStyle/>
          <a:p>
            <a:pPr algn="ctr">
              <a:lnSpc>
                <a:spcPct val="150000"/>
              </a:lnSpc>
            </a:pPr>
            <a:r>
              <a:rPr lang="en-US" sz="2400" dirty="0">
                <a:solidFill>
                  <a:srgbClr val="7030A0"/>
                </a:solidFill>
                <a:latin typeface="Rockwell Extra Bold" panose="02060903040505020403" pitchFamily="18" charset="0"/>
              </a:rPr>
              <a:t>Trituration</a:t>
            </a:r>
          </a:p>
          <a:p>
            <a:r>
              <a:rPr lang="en-US" sz="2000" dirty="0"/>
              <a:t>Preparation of mother substances(O):</a:t>
            </a:r>
          </a:p>
          <a:p>
            <a:endParaRPr lang="en-US" sz="2000" b="1" dirty="0" smtClean="0"/>
          </a:p>
          <a:p>
            <a:r>
              <a:rPr lang="en-US" sz="2000" b="1" dirty="0" smtClean="0"/>
              <a:t>Definition</a:t>
            </a:r>
            <a:r>
              <a:rPr lang="en-US" sz="2000" b="1" dirty="0"/>
              <a:t>: </a:t>
            </a:r>
          </a:p>
          <a:p>
            <a:r>
              <a:rPr lang="en-US" sz="2000" dirty="0"/>
              <a:t>It is the drug pharmaceutically prepared from the drug substance from any source that is insoluble in liquid vehicle by the process of trituration with sugar of milk</a:t>
            </a:r>
            <a:r>
              <a:rPr lang="en-US" sz="2000" dirty="0" smtClean="0"/>
              <a:t>.</a:t>
            </a:r>
          </a:p>
          <a:p>
            <a:endParaRPr lang="en-US" sz="2000" dirty="0"/>
          </a:p>
          <a:p>
            <a:r>
              <a:rPr lang="en-US" sz="2000" dirty="0" smtClean="0"/>
              <a:t> </a:t>
            </a:r>
            <a:endParaRPr lang="en-US" sz="2000" dirty="0"/>
          </a:p>
        </p:txBody>
      </p:sp>
    </p:spTree>
    <p:extLst>
      <p:ext uri="{BB962C8B-B14F-4D97-AF65-F5344CB8AC3E}">
        <p14:creationId xmlns:p14="http://schemas.microsoft.com/office/powerpoint/2010/main" val="21395145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836712"/>
            <a:ext cx="8136904" cy="5386090"/>
          </a:xfrm>
          <a:prstGeom prst="rect">
            <a:avLst/>
          </a:prstGeom>
        </p:spPr>
        <p:txBody>
          <a:bodyPr wrap="square">
            <a:spAutoFit/>
          </a:bodyPr>
          <a:lstStyle/>
          <a:p>
            <a:pPr algn="ctr"/>
            <a:r>
              <a:rPr lang="en-US" sz="2400" b="1" dirty="0">
                <a:solidFill>
                  <a:srgbClr val="0070C0"/>
                </a:solidFill>
              </a:rPr>
              <a:t>Class VII</a:t>
            </a:r>
          </a:p>
          <a:p>
            <a:r>
              <a:rPr lang="en-US" sz="2000" b="1" dirty="0"/>
              <a:t>Introduction: </a:t>
            </a:r>
          </a:p>
          <a:p>
            <a:r>
              <a:rPr lang="en-US" sz="2000" dirty="0"/>
              <a:t>This includes those dry medicinal substances in their crude state which are not soluble in purified water and in alcohol.</a:t>
            </a:r>
          </a:p>
          <a:p>
            <a:r>
              <a:rPr lang="en-US" sz="2000" b="1" dirty="0"/>
              <a:t>Trituration:</a:t>
            </a:r>
          </a:p>
          <a:p>
            <a:r>
              <a:rPr lang="en-US" sz="2000" b="1" dirty="0"/>
              <a:t>Principle</a:t>
            </a:r>
          </a:p>
          <a:p>
            <a:pPr marL="342900" indent="-342900">
              <a:buAutoNum type="arabicPeriod"/>
            </a:pPr>
            <a:r>
              <a:rPr lang="en-US" sz="2000" dirty="0"/>
              <a:t>One Part of medicinal substances by weight to 99 parts (in centesimal scale) and 9 part (in decimal scale) by weight of sugar of milk. </a:t>
            </a:r>
          </a:p>
          <a:p>
            <a:endParaRPr lang="en-US" sz="2000" b="1" dirty="0" smtClean="0"/>
          </a:p>
          <a:p>
            <a:r>
              <a:rPr lang="en-US" sz="2000" b="1" dirty="0" smtClean="0"/>
              <a:t>Requirements</a:t>
            </a:r>
            <a:r>
              <a:rPr lang="en-US" sz="2000" b="1" dirty="0"/>
              <a:t>: </a:t>
            </a:r>
          </a:p>
          <a:p>
            <a:r>
              <a:rPr lang="en-US" sz="2000" u="sng" dirty="0"/>
              <a:t>Ingredients</a:t>
            </a:r>
          </a:p>
          <a:p>
            <a:pPr marL="342900" indent="-342900">
              <a:buFont typeface="+mj-lt"/>
              <a:buAutoNum type="arabicPeriod"/>
            </a:pPr>
            <a:r>
              <a:rPr lang="en-US" sz="2000" dirty="0"/>
              <a:t>Required amount of crude drug substance </a:t>
            </a:r>
          </a:p>
          <a:p>
            <a:pPr marL="342900" indent="-342900">
              <a:buFont typeface="+mj-lt"/>
              <a:buAutoNum type="arabicPeriod"/>
            </a:pPr>
            <a:r>
              <a:rPr lang="en-US" sz="2000" dirty="0"/>
              <a:t>Required amount of sugar of milk</a:t>
            </a:r>
          </a:p>
          <a:p>
            <a:r>
              <a:rPr lang="en-US" sz="2000" u="sng" dirty="0"/>
              <a:t>Apparatus</a:t>
            </a:r>
          </a:p>
          <a:p>
            <a:pPr marL="342900" indent="-342900">
              <a:buFont typeface="+mj-lt"/>
              <a:buAutoNum type="arabicPeriod"/>
            </a:pPr>
            <a:r>
              <a:rPr lang="en-US" sz="2000" dirty="0"/>
              <a:t>One clean unglazed porcelain mortar and pestle </a:t>
            </a:r>
          </a:p>
          <a:p>
            <a:pPr marL="342900" indent="-342900">
              <a:buFont typeface="+mj-lt"/>
              <a:buAutoNum type="arabicPeriod"/>
            </a:pPr>
            <a:r>
              <a:rPr lang="en-US" sz="2000" dirty="0"/>
              <a:t>One clean horn spatula</a:t>
            </a:r>
          </a:p>
          <a:p>
            <a:endParaRPr lang="en-US" sz="2000" b="1" dirty="0" smtClean="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88814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836712"/>
            <a:ext cx="8136904" cy="5632311"/>
          </a:xfrm>
          <a:prstGeom prst="rect">
            <a:avLst/>
          </a:prstGeom>
        </p:spPr>
        <p:txBody>
          <a:bodyPr wrap="square">
            <a:spAutoFit/>
          </a:bodyPr>
          <a:lstStyle/>
          <a:p>
            <a:r>
              <a:rPr lang="en-US" sz="2000" dirty="0"/>
              <a:t>3. Empty clean phial of required size </a:t>
            </a:r>
          </a:p>
          <a:p>
            <a:r>
              <a:rPr lang="en-US" sz="2000" dirty="0"/>
              <a:t>4. A stop watch</a:t>
            </a:r>
          </a:p>
          <a:p>
            <a:r>
              <a:rPr lang="en-US" sz="2000" dirty="0"/>
              <a:t>5. Freshly marked velvet cork</a:t>
            </a:r>
          </a:p>
          <a:p>
            <a:r>
              <a:rPr lang="en-US" sz="2000" dirty="0"/>
              <a:t>6. Label paper</a:t>
            </a:r>
          </a:p>
          <a:p>
            <a:r>
              <a:rPr lang="en-US" sz="2000" dirty="0"/>
              <a:t>7. Past, scissors, pen etc.</a:t>
            </a:r>
          </a:p>
          <a:p>
            <a:r>
              <a:rPr lang="en-US" sz="2000" dirty="0"/>
              <a:t>8. Balance and weight box</a:t>
            </a:r>
          </a:p>
          <a:p>
            <a:r>
              <a:rPr lang="en-US" sz="2000" b="1" dirty="0"/>
              <a:t>Procedure: </a:t>
            </a:r>
          </a:p>
          <a:p>
            <a:r>
              <a:rPr lang="en-US" sz="2000" dirty="0"/>
              <a:t>Centesimal scale:</a:t>
            </a:r>
          </a:p>
          <a:p>
            <a:pPr marL="342900" indent="-342900">
              <a:buAutoNum type="arabicPeriod"/>
            </a:pPr>
            <a:r>
              <a:rPr lang="en-US" sz="2000" dirty="0"/>
              <a:t>One part by weight of medicinal substance to 99 parts by weight of sugar of milk gives the first trituration. </a:t>
            </a:r>
          </a:p>
          <a:p>
            <a:pPr marL="342900" indent="-342900">
              <a:buAutoNum type="arabicPeriod"/>
            </a:pPr>
            <a:r>
              <a:rPr lang="en-US" sz="2000" dirty="0"/>
              <a:t>All following trituration are prepared with one grain of the preceding trituration to 99 grains of sugar of milk. </a:t>
            </a:r>
          </a:p>
          <a:p>
            <a:r>
              <a:rPr lang="en-US" sz="2000" dirty="0"/>
              <a:t>Decimal scale:</a:t>
            </a:r>
          </a:p>
          <a:p>
            <a:r>
              <a:rPr lang="en-US" sz="2000" dirty="0"/>
              <a:t> 1. One part by weight of medicinal substance to 9 parts by weight of sugar of milk gives first trituration. </a:t>
            </a:r>
          </a:p>
          <a:p>
            <a:r>
              <a:rPr lang="en-US" sz="2000" dirty="0"/>
              <a:t>2. All following trituration are prepared with one grain of the preceding trituration to 9 grains of sugar of milk. </a:t>
            </a:r>
          </a:p>
          <a:p>
            <a:endParaRPr lang="en-US" sz="2000" dirty="0"/>
          </a:p>
        </p:txBody>
      </p:sp>
    </p:spTree>
    <p:extLst>
      <p:ext uri="{BB962C8B-B14F-4D97-AF65-F5344CB8AC3E}">
        <p14:creationId xmlns:p14="http://schemas.microsoft.com/office/powerpoint/2010/main" val="22115957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836712"/>
            <a:ext cx="8136904" cy="5016758"/>
          </a:xfrm>
          <a:prstGeom prst="rect">
            <a:avLst/>
          </a:prstGeom>
        </p:spPr>
        <p:txBody>
          <a:bodyPr wrap="square">
            <a:spAutoFit/>
          </a:bodyPr>
          <a:lstStyle/>
          <a:p>
            <a:r>
              <a:rPr lang="en-US" sz="2000" b="1" dirty="0"/>
              <a:t>Conversion of trituration in liquid potency: </a:t>
            </a:r>
          </a:p>
          <a:p>
            <a:r>
              <a:rPr lang="en-US" sz="2000" u="sng" dirty="0"/>
              <a:t>Centesimal scale:</a:t>
            </a:r>
          </a:p>
          <a:p>
            <a:pPr marL="342900" indent="-342900">
              <a:buAutoNum type="arabicPeriod"/>
            </a:pPr>
            <a:r>
              <a:rPr lang="en-US" sz="2000" dirty="0"/>
              <a:t>One grain of the 3</a:t>
            </a:r>
            <a:r>
              <a:rPr lang="en-US" sz="2000" baseline="30000" dirty="0"/>
              <a:t>rd</a:t>
            </a:r>
            <a:r>
              <a:rPr lang="en-US" sz="2000" dirty="0"/>
              <a:t> trituration dissolve in 50 minim of purified water and mixed with 50 minim of alcohol gives the 4</a:t>
            </a:r>
            <a:r>
              <a:rPr lang="en-US" sz="2000" baseline="30000" dirty="0"/>
              <a:t>th</a:t>
            </a:r>
            <a:r>
              <a:rPr lang="en-US" sz="2000" dirty="0"/>
              <a:t> potency. </a:t>
            </a:r>
          </a:p>
          <a:p>
            <a:pPr marL="342900" indent="-342900">
              <a:buAutoNum type="arabicPeriod"/>
            </a:pPr>
            <a:r>
              <a:rPr lang="en-US" sz="2000" dirty="0"/>
              <a:t>One part of 4</a:t>
            </a:r>
            <a:r>
              <a:rPr lang="en-US" sz="2000" baseline="30000" dirty="0"/>
              <a:t>th</a:t>
            </a:r>
            <a:r>
              <a:rPr lang="en-US" sz="2000" dirty="0"/>
              <a:t> potency and 99 minim of alcohol gives the 5</a:t>
            </a:r>
            <a:r>
              <a:rPr lang="en-US" sz="2000" baseline="30000" dirty="0"/>
              <a:t>th</a:t>
            </a:r>
            <a:r>
              <a:rPr lang="en-US" sz="2000" dirty="0"/>
              <a:t> potency. </a:t>
            </a:r>
          </a:p>
          <a:p>
            <a:r>
              <a:rPr lang="en-US" sz="2000" dirty="0"/>
              <a:t>*All following potencies are prepared with one minim of preceding potency to 99 minim of alcohol.</a:t>
            </a:r>
          </a:p>
          <a:p>
            <a:r>
              <a:rPr lang="en-US" sz="2000" u="sng" dirty="0"/>
              <a:t>Decimal scale:</a:t>
            </a:r>
          </a:p>
          <a:p>
            <a:pPr marL="342900" indent="-342900">
              <a:buAutoNum type="arabicPeriod"/>
            </a:pPr>
            <a:r>
              <a:rPr lang="en-US" sz="2000" dirty="0"/>
              <a:t>One grain of 6X trituration dissolve in 50 minim of purified water and mixed with 50 minim of alcohol gives the 8X potency. </a:t>
            </a:r>
          </a:p>
          <a:p>
            <a:pPr marL="342900" indent="-342900">
              <a:buAutoNum type="arabicPeriod"/>
            </a:pPr>
            <a:r>
              <a:rPr lang="en-US" sz="2000" dirty="0"/>
              <a:t>One minim of 8X potency to 9 minim of alcohol gives the 9X potency.</a:t>
            </a:r>
          </a:p>
          <a:p>
            <a:r>
              <a:rPr lang="en-US" sz="2000" dirty="0"/>
              <a:t>*All following potencies are prepared with one minim of preceding potency to 9 minim of alcohol.</a:t>
            </a:r>
          </a:p>
          <a:p>
            <a:r>
              <a:rPr lang="en-US" sz="2000" b="1" dirty="0"/>
              <a:t>Drugs under this class:</a:t>
            </a:r>
          </a:p>
          <a:p>
            <a:r>
              <a:rPr lang="en-US" sz="2000" dirty="0" err="1"/>
              <a:t>Aesculus</a:t>
            </a:r>
            <a:r>
              <a:rPr lang="en-US" sz="2000" dirty="0"/>
              <a:t>, aloe, china, </a:t>
            </a:r>
            <a:r>
              <a:rPr lang="en-US" sz="2000" dirty="0" err="1"/>
              <a:t>ignatia</a:t>
            </a:r>
            <a:r>
              <a:rPr lang="en-US" sz="2000" dirty="0"/>
              <a:t>, cantharis, sepia and  </a:t>
            </a:r>
            <a:r>
              <a:rPr lang="en-US" sz="2000" dirty="0" err="1"/>
              <a:t>Spongia</a:t>
            </a:r>
            <a:r>
              <a:rPr lang="en-US" sz="2000" dirty="0"/>
              <a:t>. </a:t>
            </a:r>
          </a:p>
          <a:p>
            <a:endParaRPr lang="en-US" sz="2000" dirty="0"/>
          </a:p>
        </p:txBody>
      </p:sp>
    </p:spTree>
    <p:extLst>
      <p:ext uri="{BB962C8B-B14F-4D97-AF65-F5344CB8AC3E}">
        <p14:creationId xmlns:p14="http://schemas.microsoft.com/office/powerpoint/2010/main" val="4203755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908720"/>
            <a:ext cx="7632848" cy="5693866"/>
          </a:xfrm>
          <a:prstGeom prst="rect">
            <a:avLst/>
          </a:prstGeom>
        </p:spPr>
        <p:txBody>
          <a:bodyPr wrap="square">
            <a:spAutoFit/>
          </a:bodyPr>
          <a:lstStyle/>
          <a:p>
            <a:pPr algn="ctr"/>
            <a:r>
              <a:rPr lang="en-US" sz="2400" b="1" dirty="0">
                <a:solidFill>
                  <a:srgbClr val="0070C0"/>
                </a:solidFill>
                <a:effectLst>
                  <a:outerShdw blurRad="38100" dist="38100" dir="2700000" algn="tl">
                    <a:srgbClr val="000000">
                      <a:alpha val="43137"/>
                    </a:srgbClr>
                  </a:outerShdw>
                </a:effectLst>
              </a:rPr>
              <a:t>Class VIII</a:t>
            </a:r>
          </a:p>
          <a:p>
            <a:r>
              <a:rPr lang="en-US" sz="2000" b="1" dirty="0"/>
              <a:t>Introduction: </a:t>
            </a:r>
          </a:p>
          <a:p>
            <a:r>
              <a:rPr lang="en-US" sz="2000" dirty="0"/>
              <a:t>This includes those dry medicinal substances in their crude state which are not soluble in purified water and in alcohol.</a:t>
            </a:r>
          </a:p>
          <a:p>
            <a:r>
              <a:rPr lang="en-US" sz="2000" b="1" dirty="0"/>
              <a:t>Trituration:</a:t>
            </a:r>
          </a:p>
          <a:p>
            <a:r>
              <a:rPr lang="en-US" sz="2000" b="1" dirty="0"/>
              <a:t>Principle</a:t>
            </a:r>
          </a:p>
          <a:p>
            <a:r>
              <a:rPr lang="en-US" sz="2000" dirty="0"/>
              <a:t>One Part of medicinal substances by weight to 99 parts (in centesimal scale) and 9 part (in decimal scale) by weight of sugar of milk. </a:t>
            </a:r>
          </a:p>
          <a:p>
            <a:r>
              <a:rPr lang="en-US" sz="2000" b="1" dirty="0"/>
              <a:t>Requirements: </a:t>
            </a:r>
          </a:p>
          <a:p>
            <a:r>
              <a:rPr lang="en-US" sz="2000" u="sng" dirty="0"/>
              <a:t>Ingredients</a:t>
            </a:r>
          </a:p>
          <a:p>
            <a:pPr marL="342900" indent="-342900">
              <a:buFont typeface="+mj-lt"/>
              <a:buAutoNum type="arabicPeriod"/>
            </a:pPr>
            <a:r>
              <a:rPr lang="en-US" sz="2000" dirty="0"/>
              <a:t>Required amount of crude drug substance </a:t>
            </a:r>
            <a:endParaRPr lang="en-US" sz="2000" dirty="0" smtClean="0">
              <a:latin typeface="Times New Roman" panose="02020603050405020304" pitchFamily="18" charset="0"/>
              <a:cs typeface="Times New Roman" panose="02020603050405020304" pitchFamily="18" charset="0"/>
            </a:endParaRPr>
          </a:p>
          <a:p>
            <a:pPr marL="342900" indent="-342900">
              <a:buFont typeface="+mj-lt"/>
              <a:buAutoNum type="arabicPeriod"/>
            </a:pPr>
            <a:r>
              <a:rPr lang="en-US" sz="2000" dirty="0" smtClean="0">
                <a:latin typeface="Times New Roman" panose="02020603050405020304" pitchFamily="18" charset="0"/>
                <a:cs typeface="Times New Roman" panose="02020603050405020304" pitchFamily="18" charset="0"/>
              </a:rPr>
              <a:t>Required </a:t>
            </a:r>
            <a:r>
              <a:rPr lang="en-US" sz="2000" dirty="0">
                <a:latin typeface="Times New Roman" panose="02020603050405020304" pitchFamily="18" charset="0"/>
                <a:cs typeface="Times New Roman" panose="02020603050405020304" pitchFamily="18" charset="0"/>
              </a:rPr>
              <a:t>amount of sugar of milk</a:t>
            </a:r>
          </a:p>
          <a:p>
            <a:r>
              <a:rPr lang="en-US" sz="2000" u="sng" dirty="0">
                <a:latin typeface="Times New Roman" panose="02020603050405020304" pitchFamily="18" charset="0"/>
                <a:cs typeface="Times New Roman" panose="02020603050405020304" pitchFamily="18" charset="0"/>
              </a:rPr>
              <a:t>Apparatus</a:t>
            </a:r>
          </a:p>
          <a:p>
            <a:pPr marL="342900" indent="-342900">
              <a:buFont typeface="+mj-lt"/>
              <a:buAutoNum type="arabicPeriod"/>
            </a:pPr>
            <a:r>
              <a:rPr lang="en-US" sz="2000" dirty="0">
                <a:latin typeface="Times New Roman" panose="02020603050405020304" pitchFamily="18" charset="0"/>
                <a:cs typeface="Times New Roman" panose="02020603050405020304" pitchFamily="18" charset="0"/>
              </a:rPr>
              <a:t>One clean unglazed porcelain mortar and pestle </a:t>
            </a:r>
          </a:p>
          <a:p>
            <a:pPr marL="342900" indent="-342900">
              <a:buFont typeface="+mj-lt"/>
              <a:buAutoNum type="arabicPeriod"/>
            </a:pPr>
            <a:r>
              <a:rPr lang="en-US" sz="2000" dirty="0">
                <a:latin typeface="Times New Roman" panose="02020603050405020304" pitchFamily="18" charset="0"/>
                <a:cs typeface="Times New Roman" panose="02020603050405020304" pitchFamily="18" charset="0"/>
              </a:rPr>
              <a:t>One clean horn spatula</a:t>
            </a:r>
          </a:p>
          <a:p>
            <a:r>
              <a:rPr lang="en-US" sz="2000" dirty="0" smtClean="0">
                <a:latin typeface="Times New Roman" panose="02020603050405020304" pitchFamily="18" charset="0"/>
                <a:cs typeface="Times New Roman" panose="02020603050405020304" pitchFamily="18" charset="0"/>
              </a:rPr>
              <a:t>3</a:t>
            </a:r>
            <a:r>
              <a:rPr lang="en-US" sz="2000" dirty="0">
                <a:latin typeface="Times New Roman" panose="02020603050405020304" pitchFamily="18" charset="0"/>
                <a:cs typeface="Times New Roman" panose="02020603050405020304" pitchFamily="18" charset="0"/>
              </a:rPr>
              <a:t>. Empty clean phial of required size </a:t>
            </a:r>
          </a:p>
          <a:p>
            <a:r>
              <a:rPr lang="en-US" sz="2000" dirty="0">
                <a:latin typeface="Times New Roman" panose="02020603050405020304" pitchFamily="18" charset="0"/>
                <a:cs typeface="Times New Roman" panose="02020603050405020304" pitchFamily="18" charset="0"/>
              </a:rPr>
              <a:t>4. A stop </a:t>
            </a:r>
            <a:r>
              <a:rPr lang="en-US" sz="2000" dirty="0" smtClean="0">
                <a:latin typeface="Times New Roman" panose="02020603050405020304" pitchFamily="18" charset="0"/>
                <a:cs typeface="Times New Roman" panose="02020603050405020304" pitchFamily="18" charset="0"/>
              </a:rPr>
              <a:t>watch</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31235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764704"/>
            <a:ext cx="8136904" cy="5324535"/>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5. Freshly marked velvet cork</a:t>
            </a:r>
          </a:p>
          <a:p>
            <a:r>
              <a:rPr lang="en-US" sz="2000" dirty="0">
                <a:latin typeface="Times New Roman" panose="02020603050405020304" pitchFamily="18" charset="0"/>
                <a:cs typeface="Times New Roman" panose="02020603050405020304" pitchFamily="18" charset="0"/>
              </a:rPr>
              <a:t>6. Label paper</a:t>
            </a:r>
          </a:p>
          <a:p>
            <a:r>
              <a:rPr lang="en-US" sz="2000" dirty="0">
                <a:latin typeface="Times New Roman" panose="02020603050405020304" pitchFamily="18" charset="0"/>
                <a:cs typeface="Times New Roman" panose="02020603050405020304" pitchFamily="18" charset="0"/>
              </a:rPr>
              <a:t>7. Past, scissors, pen etc.</a:t>
            </a:r>
          </a:p>
          <a:p>
            <a:r>
              <a:rPr lang="en-US" sz="2000" dirty="0">
                <a:latin typeface="Times New Roman" panose="02020603050405020304" pitchFamily="18" charset="0"/>
                <a:cs typeface="Times New Roman" panose="02020603050405020304" pitchFamily="18" charset="0"/>
              </a:rPr>
              <a:t>8. Balance and weight box</a:t>
            </a:r>
          </a:p>
          <a:p>
            <a:endParaRPr lang="en-US" sz="2000" b="1" u="sng" dirty="0"/>
          </a:p>
          <a:p>
            <a:r>
              <a:rPr lang="en-US" sz="2000" b="1" u="sng" dirty="0"/>
              <a:t>Procedure:</a:t>
            </a:r>
          </a:p>
          <a:p>
            <a:r>
              <a:rPr lang="en-US" sz="2000" dirty="0"/>
              <a:t>This process is same as class VII but some points must be known regarding to this class which differs from class VII</a:t>
            </a:r>
          </a:p>
          <a:p>
            <a:r>
              <a:rPr lang="en-US" sz="2000" b="1" dirty="0"/>
              <a:t>In decimal scale</a:t>
            </a:r>
          </a:p>
          <a:p>
            <a:pPr marL="285750" indent="-285750" algn="just">
              <a:buFont typeface="Arial" panose="020B0604020202020204" pitchFamily="34" charset="0"/>
              <a:buChar char="•"/>
            </a:pPr>
            <a:r>
              <a:rPr lang="en-US" sz="2000" dirty="0"/>
              <a:t>9 parts of sugar of milk is taken to prepare medicine but should not be divided into 3 equal parts because sugar of milk in this case is very small in quantity. if it is again divided into 3 parts the</a:t>
            </a:r>
            <a:endParaRPr lang="en-US" sz="2000" dirty="0">
              <a:latin typeface="Times New Roman" panose="02020603050405020304" pitchFamily="18" charset="0"/>
              <a:cs typeface="Times New Roman" panose="02020603050405020304" pitchFamily="18" charset="0"/>
            </a:endParaRPr>
          </a:p>
          <a:p>
            <a:pPr algn="just"/>
            <a:endParaRPr lang="en-US" sz="2000" dirty="0" smtClean="0">
              <a:latin typeface="Times New Roman" panose="02020603050405020304" pitchFamily="18" charset="0"/>
              <a:cs typeface="Times New Roman" panose="02020603050405020304" pitchFamily="18" charset="0"/>
            </a:endParaRPr>
          </a:p>
          <a:p>
            <a:pPr algn="just"/>
            <a:r>
              <a:rPr lang="en-US" sz="2000" dirty="0" smtClean="0">
                <a:latin typeface="Times New Roman" panose="02020603050405020304" pitchFamily="18" charset="0"/>
                <a:cs typeface="Times New Roman" panose="02020603050405020304" pitchFamily="18" charset="0"/>
              </a:rPr>
              <a:t>mixture </a:t>
            </a:r>
            <a:r>
              <a:rPr lang="en-US" sz="2000" dirty="0">
                <a:latin typeface="Times New Roman" panose="02020603050405020304" pitchFamily="18" charset="0"/>
                <a:cs typeface="Times New Roman" panose="02020603050405020304" pitchFamily="18" charset="0"/>
              </a:rPr>
              <a:t>of oily medicinal substances and vehicle will become past like, preventing trituration so the whole quantity of sugar of milk should be taken at time in the mortar but the trituration should be done thrice in 20 min.</a:t>
            </a:r>
          </a:p>
          <a:p>
            <a:pPr marL="285750" indent="-285750" algn="just">
              <a:buFont typeface="Arial" panose="020B0604020202020204" pitchFamily="34" charset="0"/>
              <a:buChar char="•"/>
            </a:pP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60139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764704"/>
            <a:ext cx="8136904" cy="3170099"/>
          </a:xfrm>
          <a:prstGeom prst="rect">
            <a:avLst/>
          </a:prstGeom>
        </p:spPr>
        <p:txBody>
          <a:bodyPr wrap="square">
            <a:spAutoFit/>
          </a:bodyPr>
          <a:lstStyle/>
          <a:p>
            <a:pPr marL="285750" indent="-28575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adequate amount sugar of milk should be taken at first in the mortar and the medicinal substance should be poured over it for preventing sticking of the medicinal substance to the surface of the mortar.</a:t>
            </a:r>
          </a:p>
          <a:p>
            <a:endParaRPr lang="en-US"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Conversion of trituration into liquid potency</a:t>
            </a:r>
          </a:p>
          <a:p>
            <a:pPr marL="342900" indent="-342900">
              <a:buAutoNum type="alphaLcParenBoth"/>
            </a:pPr>
            <a:r>
              <a:rPr lang="en-US" sz="2000" dirty="0">
                <a:latin typeface="Times New Roman" panose="02020603050405020304" pitchFamily="18" charset="0"/>
                <a:cs typeface="Times New Roman" panose="02020603050405020304" pitchFamily="18" charset="0"/>
              </a:rPr>
              <a:t>Centesimal Scale </a:t>
            </a:r>
          </a:p>
          <a:p>
            <a:pPr marL="342900" indent="-342900">
              <a:buAutoNum type="alphaLcParenBoth"/>
            </a:pPr>
            <a:r>
              <a:rPr lang="en-US" sz="2000" dirty="0">
                <a:latin typeface="Times New Roman" panose="02020603050405020304" pitchFamily="18" charset="0"/>
                <a:cs typeface="Times New Roman" panose="02020603050405020304" pitchFamily="18" charset="0"/>
              </a:rPr>
              <a:t>Decimal scale </a:t>
            </a:r>
          </a:p>
          <a:p>
            <a:endParaRPr lang="en-US"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Drugs under this class:</a:t>
            </a:r>
          </a:p>
          <a:p>
            <a:r>
              <a:rPr lang="en-US" sz="2000" dirty="0" err="1">
                <a:latin typeface="Times New Roman" panose="02020603050405020304" pitchFamily="18" charset="0"/>
                <a:cs typeface="Times New Roman" panose="02020603050405020304" pitchFamily="18" charset="0"/>
              </a:rPr>
              <a:t>Crotaus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Naja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Lechesis</a:t>
            </a:r>
            <a:endParaRPr lang="en-US" sz="20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3203848" y="2420888"/>
            <a:ext cx="2037866" cy="400110"/>
          </a:xfrm>
          <a:prstGeom prst="rect">
            <a:avLst/>
          </a:prstGeom>
          <a:noFill/>
        </p:spPr>
        <p:txBody>
          <a:bodyPr wrap="none" rtlCol="0">
            <a:spAutoFit/>
          </a:bodyPr>
          <a:lstStyle/>
          <a:p>
            <a:r>
              <a:rPr lang="en-US" sz="2000" dirty="0" smtClean="0"/>
              <a:t>Same as class VII</a:t>
            </a:r>
            <a:endParaRPr lang="en-US" sz="2000" dirty="0"/>
          </a:p>
        </p:txBody>
      </p:sp>
      <p:sp>
        <p:nvSpPr>
          <p:cNvPr id="4" name="Right Arrow 3"/>
          <p:cNvSpPr/>
          <p:nvPr/>
        </p:nvSpPr>
        <p:spPr>
          <a:xfrm>
            <a:off x="2975248" y="2499320"/>
            <a:ext cx="228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extLst>
      <p:ext uri="{BB962C8B-B14F-4D97-AF65-F5344CB8AC3E}">
        <p14:creationId xmlns:p14="http://schemas.microsoft.com/office/powerpoint/2010/main" val="30586129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980728"/>
            <a:ext cx="8136904" cy="5693866"/>
          </a:xfrm>
          <a:prstGeom prst="rect">
            <a:avLst/>
          </a:prstGeom>
        </p:spPr>
        <p:txBody>
          <a:bodyPr wrap="square">
            <a:spAutoFit/>
          </a:bodyPr>
          <a:lstStyle/>
          <a:p>
            <a:pPr algn="ctr"/>
            <a:r>
              <a:rPr lang="en-US" sz="2400" b="1" dirty="0">
                <a:solidFill>
                  <a:srgbClr val="0070C0"/>
                </a:solidFill>
                <a:latin typeface="Times New Roman" panose="02020603050405020304" pitchFamily="18" charset="0"/>
                <a:cs typeface="Times New Roman" panose="02020603050405020304" pitchFamily="18" charset="0"/>
              </a:rPr>
              <a:t>Class IX</a:t>
            </a:r>
          </a:p>
          <a:p>
            <a:r>
              <a:rPr lang="en-US" sz="2000" b="1" dirty="0">
                <a:latin typeface="Times New Roman" panose="02020603050405020304" pitchFamily="18" charset="0"/>
                <a:cs typeface="Times New Roman" panose="02020603050405020304" pitchFamily="18" charset="0"/>
              </a:rPr>
              <a:t>Introduction: </a:t>
            </a:r>
          </a:p>
          <a:p>
            <a:r>
              <a:rPr lang="en-US" sz="2000" dirty="0">
                <a:latin typeface="Times New Roman" panose="02020603050405020304" pitchFamily="18" charset="0"/>
                <a:cs typeface="Times New Roman" panose="02020603050405020304" pitchFamily="18" charset="0"/>
              </a:rPr>
              <a:t>This class deals with the preparation of medicines from vegetables and animals by trituration In solid form.</a:t>
            </a:r>
          </a:p>
          <a:p>
            <a:r>
              <a:rPr lang="en-US" sz="2000" b="1" dirty="0">
                <a:latin typeface="Times New Roman" panose="02020603050405020304" pitchFamily="18" charset="0"/>
                <a:cs typeface="Times New Roman" panose="02020603050405020304" pitchFamily="18" charset="0"/>
              </a:rPr>
              <a:t>Trituration:</a:t>
            </a:r>
          </a:p>
          <a:p>
            <a:r>
              <a:rPr lang="en-US" sz="2000" b="1" dirty="0">
                <a:latin typeface="Times New Roman" panose="02020603050405020304" pitchFamily="18" charset="0"/>
                <a:cs typeface="Times New Roman" panose="02020603050405020304" pitchFamily="18" charset="0"/>
              </a:rPr>
              <a:t>Principle:</a:t>
            </a:r>
          </a:p>
          <a:p>
            <a:r>
              <a:rPr lang="en-US" sz="2000" dirty="0">
                <a:latin typeface="Times New Roman" panose="02020603050405020304" pitchFamily="18" charset="0"/>
                <a:cs typeface="Times New Roman" panose="02020603050405020304" pitchFamily="18" charset="0"/>
              </a:rPr>
              <a:t>Two Part by weight of medicinal substances to 99 parts (in centesimal scale) and 9 part (in decimal scale) by weight of sugar of milk. </a:t>
            </a:r>
          </a:p>
          <a:p>
            <a:r>
              <a:rPr lang="en-US" sz="2000" b="1" dirty="0">
                <a:latin typeface="Times New Roman" panose="02020603050405020304" pitchFamily="18" charset="0"/>
                <a:cs typeface="Times New Roman" panose="02020603050405020304" pitchFamily="18" charset="0"/>
              </a:rPr>
              <a:t>Requirements: </a:t>
            </a:r>
          </a:p>
          <a:p>
            <a:r>
              <a:rPr lang="en-US" sz="2000" u="sng" dirty="0">
                <a:latin typeface="Times New Roman" panose="02020603050405020304" pitchFamily="18" charset="0"/>
                <a:cs typeface="Times New Roman" panose="02020603050405020304" pitchFamily="18" charset="0"/>
              </a:rPr>
              <a:t>Ingredients</a:t>
            </a:r>
          </a:p>
          <a:p>
            <a:pPr marL="342900" indent="-342900">
              <a:buFont typeface="+mj-lt"/>
              <a:buAutoNum type="arabicPeriod"/>
            </a:pPr>
            <a:r>
              <a:rPr lang="en-US" sz="2000" dirty="0">
                <a:latin typeface="Times New Roman" panose="02020603050405020304" pitchFamily="18" charset="0"/>
                <a:cs typeface="Times New Roman" panose="02020603050405020304" pitchFamily="18" charset="0"/>
              </a:rPr>
              <a:t>Required amount of crude drug substance </a:t>
            </a:r>
          </a:p>
          <a:p>
            <a:pPr marL="342900" indent="-342900">
              <a:buFont typeface="+mj-lt"/>
              <a:buAutoNum type="arabicPeriod"/>
            </a:pPr>
            <a:r>
              <a:rPr lang="en-US" sz="2000" dirty="0">
                <a:latin typeface="Times New Roman" panose="02020603050405020304" pitchFamily="18" charset="0"/>
                <a:cs typeface="Times New Roman" panose="02020603050405020304" pitchFamily="18" charset="0"/>
              </a:rPr>
              <a:t>Required amount of sugar of </a:t>
            </a:r>
            <a:r>
              <a:rPr lang="en-US" sz="2000" dirty="0" smtClean="0">
                <a:latin typeface="Times New Roman" panose="02020603050405020304" pitchFamily="18" charset="0"/>
                <a:cs typeface="Times New Roman" panose="02020603050405020304" pitchFamily="18" charset="0"/>
              </a:rPr>
              <a:t>milk</a:t>
            </a:r>
          </a:p>
          <a:p>
            <a:r>
              <a:rPr lang="en-US" sz="2000" b="1" u="sng" dirty="0"/>
              <a:t>Apparatus</a:t>
            </a:r>
          </a:p>
          <a:p>
            <a:pPr marL="342900" indent="-342900">
              <a:buFont typeface="+mj-lt"/>
              <a:buAutoNum type="arabicPeriod"/>
            </a:pPr>
            <a:r>
              <a:rPr lang="en-US" sz="2000" dirty="0"/>
              <a:t>One clean unglazed porcelain mortar and pestle </a:t>
            </a:r>
          </a:p>
          <a:p>
            <a:pPr marL="342900" indent="-342900">
              <a:buFont typeface="+mj-lt"/>
              <a:buAutoNum type="arabicPeriod"/>
            </a:pPr>
            <a:r>
              <a:rPr lang="en-US" sz="2000" dirty="0"/>
              <a:t>One clean horn spatula</a:t>
            </a:r>
          </a:p>
          <a:p>
            <a:r>
              <a:rPr lang="en-US" sz="2000" dirty="0"/>
              <a:t>3. Empty clean phial of required size </a:t>
            </a:r>
          </a:p>
          <a:p>
            <a:r>
              <a:rPr lang="en-US" sz="2000" dirty="0"/>
              <a:t>4. A stop watch</a:t>
            </a:r>
          </a:p>
          <a:p>
            <a:r>
              <a:rPr lang="en-US" sz="2000" dirty="0"/>
              <a:t>5. Freshly marked velvet </a:t>
            </a:r>
            <a:r>
              <a:rPr lang="en-US" sz="2000" dirty="0" smtClean="0"/>
              <a:t>cork</a:t>
            </a:r>
            <a:endParaRPr lang="en-US" sz="2000" dirty="0"/>
          </a:p>
        </p:txBody>
      </p:sp>
    </p:spTree>
    <p:extLst>
      <p:ext uri="{BB962C8B-B14F-4D97-AF65-F5344CB8AC3E}">
        <p14:creationId xmlns:p14="http://schemas.microsoft.com/office/powerpoint/2010/main" val="6233740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196752"/>
            <a:ext cx="8133991" cy="2862322"/>
          </a:xfrm>
          <a:prstGeom prst="rect">
            <a:avLst/>
          </a:prstGeom>
        </p:spPr>
        <p:txBody>
          <a:bodyPr wrap="square">
            <a:spAutoFit/>
          </a:bodyPr>
          <a:lstStyle/>
          <a:p>
            <a:r>
              <a:rPr lang="en-US" sz="2000" dirty="0" smtClean="0"/>
              <a:t>6. Label </a:t>
            </a:r>
            <a:r>
              <a:rPr lang="en-US" sz="2000" dirty="0"/>
              <a:t>paper</a:t>
            </a:r>
          </a:p>
          <a:p>
            <a:r>
              <a:rPr lang="en-US" sz="2000" dirty="0"/>
              <a:t>7. Past, scissors, pen etc.</a:t>
            </a:r>
          </a:p>
          <a:p>
            <a:r>
              <a:rPr lang="en-US" sz="2000" dirty="0"/>
              <a:t>8. Balance and weight box</a:t>
            </a:r>
          </a:p>
          <a:p>
            <a:endParaRPr lang="en-US" sz="2000" b="1" dirty="0" smtClean="0"/>
          </a:p>
          <a:p>
            <a:r>
              <a:rPr lang="en-US" sz="2000" b="1" dirty="0" smtClean="0"/>
              <a:t>Procedure</a:t>
            </a:r>
            <a:r>
              <a:rPr lang="en-US" sz="2000" b="1" dirty="0"/>
              <a:t>: </a:t>
            </a:r>
          </a:p>
          <a:p>
            <a:r>
              <a:rPr lang="en-US" sz="2000" dirty="0"/>
              <a:t>Same as class VII but the ratio of medicinal substance and sugar of milk is 2:99 (centesimal scale), or 2:9 (decimal scale). </a:t>
            </a:r>
          </a:p>
          <a:p>
            <a:endParaRPr lang="en-US" sz="2000" dirty="0"/>
          </a:p>
          <a:p>
            <a:endParaRPr lang="en-US" sz="2000" dirty="0"/>
          </a:p>
        </p:txBody>
      </p:sp>
      <p:sp>
        <p:nvSpPr>
          <p:cNvPr id="5" name="Rectangle 4"/>
          <p:cNvSpPr/>
          <p:nvPr/>
        </p:nvSpPr>
        <p:spPr>
          <a:xfrm>
            <a:off x="611560" y="3501008"/>
            <a:ext cx="7632848" cy="1938992"/>
          </a:xfrm>
          <a:prstGeom prst="rect">
            <a:avLst/>
          </a:prstGeom>
        </p:spPr>
        <p:txBody>
          <a:bodyPr wrap="square">
            <a:spAutoFit/>
          </a:bodyPr>
          <a:lstStyle/>
          <a:p>
            <a:r>
              <a:rPr lang="en-US" sz="2000" b="1" dirty="0" err="1">
                <a:latin typeface="Times New Roman" panose="02020603050405020304" pitchFamily="18" charset="0"/>
                <a:cs typeface="Times New Roman" panose="02020603050405020304" pitchFamily="18" charset="0"/>
              </a:rPr>
              <a:t>Conversoin</a:t>
            </a:r>
            <a:r>
              <a:rPr lang="en-US" sz="2000" b="1" dirty="0">
                <a:latin typeface="Times New Roman" panose="02020603050405020304" pitchFamily="18" charset="0"/>
                <a:cs typeface="Times New Roman" panose="02020603050405020304" pitchFamily="18" charset="0"/>
              </a:rPr>
              <a:t> of trituration into liquid potency</a:t>
            </a:r>
          </a:p>
          <a:p>
            <a:pPr marL="342900" indent="-342900">
              <a:buAutoNum type="alphaLcParenBoth"/>
            </a:pPr>
            <a:r>
              <a:rPr lang="en-US" sz="2000" dirty="0">
                <a:latin typeface="Times New Roman" panose="02020603050405020304" pitchFamily="18" charset="0"/>
                <a:cs typeface="Times New Roman" panose="02020603050405020304" pitchFamily="18" charset="0"/>
              </a:rPr>
              <a:t>Centesimal Scale </a:t>
            </a:r>
          </a:p>
          <a:p>
            <a:pPr marL="342900" indent="-342900">
              <a:buAutoNum type="alphaLcParenBoth"/>
            </a:pPr>
            <a:r>
              <a:rPr lang="en-US" sz="2000" dirty="0">
                <a:latin typeface="Times New Roman" panose="02020603050405020304" pitchFamily="18" charset="0"/>
                <a:cs typeface="Times New Roman" panose="02020603050405020304" pitchFamily="18" charset="0"/>
              </a:rPr>
              <a:t>Decimal scale </a:t>
            </a:r>
          </a:p>
          <a:p>
            <a:endParaRPr lang="en-US"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Drugs under this class:</a:t>
            </a:r>
          </a:p>
          <a:p>
            <a:r>
              <a:rPr lang="en-US" sz="2000" dirty="0" err="1">
                <a:latin typeface="Times New Roman" panose="02020603050405020304" pitchFamily="18" charset="0"/>
                <a:cs typeface="Times New Roman" panose="02020603050405020304" pitchFamily="18" charset="0"/>
              </a:rPr>
              <a:t>Agaricus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muscarius</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Psorinum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syphilinum</a:t>
            </a:r>
            <a:endParaRPr lang="en-US" sz="20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203848" y="3933056"/>
            <a:ext cx="2037866" cy="400110"/>
          </a:xfrm>
          <a:prstGeom prst="rect">
            <a:avLst/>
          </a:prstGeom>
          <a:noFill/>
        </p:spPr>
        <p:txBody>
          <a:bodyPr wrap="none" rtlCol="0">
            <a:spAutoFit/>
          </a:bodyPr>
          <a:lstStyle/>
          <a:p>
            <a:r>
              <a:rPr lang="en-US" sz="2000" dirty="0" smtClean="0"/>
              <a:t>Same as class VII</a:t>
            </a:r>
            <a:endParaRPr lang="en-US" sz="2000" dirty="0"/>
          </a:p>
        </p:txBody>
      </p:sp>
      <p:sp>
        <p:nvSpPr>
          <p:cNvPr id="7" name="Right Arrow 6"/>
          <p:cNvSpPr/>
          <p:nvPr/>
        </p:nvSpPr>
        <p:spPr>
          <a:xfrm>
            <a:off x="2975248" y="4037330"/>
            <a:ext cx="228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Tree>
    <p:extLst>
      <p:ext uri="{BB962C8B-B14F-4D97-AF65-F5344CB8AC3E}">
        <p14:creationId xmlns:p14="http://schemas.microsoft.com/office/powerpoint/2010/main" val="35510790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052736"/>
            <a:ext cx="7776864" cy="5693866"/>
          </a:xfrm>
          <a:prstGeom prst="rect">
            <a:avLst/>
          </a:prstGeom>
          <a:noFill/>
        </p:spPr>
        <p:txBody>
          <a:bodyPr wrap="square" rtlCol="0">
            <a:spAutoFit/>
          </a:bodyPr>
          <a:lstStyle/>
          <a:p>
            <a:r>
              <a:rPr lang="en-US" sz="2000" dirty="0" smtClean="0">
                <a:latin typeface="Times New Roman" panose="02020603050405020304" pitchFamily="18" charset="0"/>
                <a:cs typeface="Times New Roman" panose="02020603050405020304" pitchFamily="18" charset="0"/>
              </a:rPr>
              <a:t>                                </a:t>
            </a:r>
            <a:r>
              <a:rPr lang="en-US" sz="2000" b="1" dirty="0" smtClean="0">
                <a:latin typeface="Times New Roman" panose="02020603050405020304" pitchFamily="18" charset="0"/>
                <a:cs typeface="Times New Roman" panose="02020603050405020304" pitchFamily="18" charset="0"/>
              </a:rPr>
              <a:t> </a:t>
            </a:r>
            <a:r>
              <a:rPr lang="en-US" sz="2400" b="1" dirty="0" smtClean="0">
                <a:latin typeface="+mn-lt"/>
                <a:cs typeface="Times New Roman" panose="02020603050405020304" pitchFamily="18" charset="0"/>
              </a:rPr>
              <a:t>New methods of drug preparing</a:t>
            </a:r>
          </a:p>
          <a:p>
            <a:r>
              <a:rPr lang="en-US" sz="2000" b="1" dirty="0" smtClean="0">
                <a:latin typeface="Times New Roman" panose="02020603050405020304" pitchFamily="18" charset="0"/>
                <a:cs typeface="Times New Roman" panose="02020603050405020304" pitchFamily="18" charset="0"/>
              </a:rPr>
              <a:t>Introduction:</a:t>
            </a:r>
          </a:p>
          <a:p>
            <a:r>
              <a:rPr lang="en-US" sz="2000" dirty="0" smtClean="0">
                <a:latin typeface="Times New Roman" panose="02020603050405020304" pitchFamily="18" charset="0"/>
                <a:cs typeface="Times New Roman" panose="02020603050405020304" pitchFamily="18" charset="0"/>
              </a:rPr>
              <a:t>Pharmacopeia should follow a </a:t>
            </a:r>
            <a:r>
              <a:rPr lang="en-US" sz="2000" dirty="0" err="1" smtClean="0">
                <a:latin typeface="Times New Roman" panose="02020603050405020304" pitchFamily="18" charset="0"/>
                <a:cs typeface="Times New Roman" panose="02020603050405020304" pitchFamily="18" charset="0"/>
              </a:rPr>
              <a:t>standardised</a:t>
            </a:r>
            <a:r>
              <a:rPr lang="en-US" sz="2000" dirty="0" smtClean="0">
                <a:latin typeface="Times New Roman" panose="02020603050405020304" pitchFamily="18" charset="0"/>
                <a:cs typeface="Times New Roman" panose="02020603050405020304" pitchFamily="18" charset="0"/>
              </a:rPr>
              <a:t> process might be made of uniform drug strength </a:t>
            </a:r>
          </a:p>
          <a:p>
            <a:pPr marL="285750" indent="-285750">
              <a:buFont typeface="Arial" panose="020B0604020202020204" pitchFamily="34" charset="0"/>
              <a:buChar char="•"/>
            </a:pPr>
            <a:r>
              <a:rPr lang="en-US" sz="2000" dirty="0" smtClean="0">
                <a:latin typeface="Times New Roman" panose="02020603050405020304" pitchFamily="18" charset="0"/>
                <a:cs typeface="Times New Roman" panose="02020603050405020304" pitchFamily="18" charset="0"/>
              </a:rPr>
              <a:t>dry crude drug as a unit of strength in case of mother tincture from dried substances.</a:t>
            </a:r>
          </a:p>
          <a:p>
            <a:pPr marL="285750" indent="-285750">
              <a:buFont typeface="Arial" panose="020B0604020202020204" pitchFamily="34" charset="0"/>
              <a:buChar char="•"/>
            </a:pPr>
            <a:r>
              <a:rPr lang="en-US" sz="2000" dirty="0" smtClean="0">
                <a:latin typeface="Times New Roman" panose="02020603050405020304" pitchFamily="18" charset="0"/>
                <a:cs typeface="Times New Roman" panose="02020603050405020304" pitchFamily="18" charset="0"/>
              </a:rPr>
              <a:t>Plant juice as a unit when made from fresh green drug.</a:t>
            </a:r>
          </a:p>
          <a:p>
            <a:r>
              <a:rPr lang="en-US" sz="2000" dirty="0" smtClean="0">
                <a:latin typeface="Times New Roman" panose="02020603050405020304" pitchFamily="18" charset="0"/>
                <a:cs typeface="Times New Roman" panose="02020603050405020304" pitchFamily="18" charset="0"/>
              </a:rPr>
              <a:t>For this purpose Hahnemann introduce centesimal scale.</a:t>
            </a:r>
          </a:p>
          <a:p>
            <a:r>
              <a:rPr lang="en-US" sz="2000" dirty="0" smtClean="0">
                <a:latin typeface="Times New Roman" panose="02020603050405020304" pitchFamily="18" charset="0"/>
                <a:cs typeface="Times New Roman" panose="02020603050405020304" pitchFamily="18" charset="0"/>
              </a:rPr>
              <a:t>This principle worked well for mother tincture and potency trituration of dry drug substance.</a:t>
            </a:r>
          </a:p>
          <a:p>
            <a:r>
              <a:rPr lang="en-US" sz="2000" dirty="0" smtClean="0">
                <a:latin typeface="Times New Roman" panose="02020603050405020304" pitchFamily="18" charset="0"/>
                <a:cs typeface="Times New Roman" panose="02020603050405020304" pitchFamily="18" charset="0"/>
              </a:rPr>
              <a:t>But difficulty arises in standardizing the drug strength in alcoholic solution or dry substance and plant juice when collected from fresh green drugs which were noticed in 1876 by compilers of B.H.P.</a:t>
            </a:r>
          </a:p>
          <a:p>
            <a:r>
              <a:rPr lang="en-US" sz="2000" b="1" dirty="0" smtClean="0">
                <a:latin typeface="Times New Roman" panose="02020603050405020304" pitchFamily="18" charset="0"/>
                <a:cs typeface="Times New Roman" panose="02020603050405020304" pitchFamily="18" charset="0"/>
              </a:rPr>
              <a:t>Reason: </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The lack of uniformity in drug strength was due to different degrees of solvency of different kind of drug substances in alcohol or water and varying quantities of plant </a:t>
            </a:r>
            <a:r>
              <a:rPr lang="en-US" sz="2000" dirty="0">
                <a:latin typeface="Times New Roman" panose="02020603050405020304" pitchFamily="18" charset="0"/>
                <a:cs typeface="Times New Roman" panose="02020603050405020304" pitchFamily="18" charset="0"/>
              </a:rPr>
              <a:t>m</a:t>
            </a:r>
            <a:r>
              <a:rPr lang="en-US" sz="2000" dirty="0" smtClean="0">
                <a:latin typeface="Times New Roman" panose="02020603050405020304" pitchFamily="18" charset="0"/>
                <a:cs typeface="Times New Roman" panose="02020603050405020304" pitchFamily="18" charset="0"/>
              </a:rPr>
              <a:t>oisture in different variety of plant used in homeopathy.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87685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267744" y="5445224"/>
            <a:ext cx="2388834" cy="7810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b="1"/>
          </a:p>
        </p:txBody>
      </p:sp>
      <p:sp>
        <p:nvSpPr>
          <p:cNvPr id="32" name="Rectangle 31"/>
          <p:cNvSpPr/>
          <p:nvPr/>
        </p:nvSpPr>
        <p:spPr>
          <a:xfrm>
            <a:off x="395536" y="5456257"/>
            <a:ext cx="1695763" cy="7810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b="1"/>
          </a:p>
        </p:txBody>
      </p:sp>
      <p:sp>
        <p:nvSpPr>
          <p:cNvPr id="52" name="Rectangle 51"/>
          <p:cNvSpPr/>
          <p:nvPr/>
        </p:nvSpPr>
        <p:spPr>
          <a:xfrm>
            <a:off x="1835696" y="764704"/>
            <a:ext cx="5591659" cy="50405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6" name="Rectangle 35"/>
          <p:cNvSpPr/>
          <p:nvPr/>
        </p:nvSpPr>
        <p:spPr>
          <a:xfrm>
            <a:off x="1331640" y="3296017"/>
            <a:ext cx="2091146" cy="7810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5" name="Rectangle 34"/>
          <p:cNvSpPr/>
          <p:nvPr/>
        </p:nvSpPr>
        <p:spPr>
          <a:xfrm>
            <a:off x="5652120" y="3284984"/>
            <a:ext cx="2148795" cy="86409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5" name="TextBox 4"/>
          <p:cNvSpPr txBox="1"/>
          <p:nvPr/>
        </p:nvSpPr>
        <p:spPr>
          <a:xfrm>
            <a:off x="1835697" y="764704"/>
            <a:ext cx="5591659" cy="461665"/>
          </a:xfrm>
          <a:prstGeom prst="rect">
            <a:avLst/>
          </a:prstGeom>
          <a:noFill/>
        </p:spPr>
        <p:txBody>
          <a:bodyPr wrap="none" rtlCol="0">
            <a:spAutoFit/>
          </a:bodyPr>
          <a:lstStyle/>
          <a:p>
            <a:pPr lvl="0"/>
            <a:r>
              <a:rPr lang="en-GB" sz="2400" b="1" dirty="0">
                <a:latin typeface="Times New Roman" pitchFamily="18" charset="0"/>
                <a:cs typeface="Times New Roman" pitchFamily="18" charset="0"/>
              </a:rPr>
              <a:t>By dissolving in purified water or alcohol</a:t>
            </a:r>
          </a:p>
        </p:txBody>
      </p:sp>
      <p:cxnSp>
        <p:nvCxnSpPr>
          <p:cNvPr id="7" name="Straight Arrow Connector 6"/>
          <p:cNvCxnSpPr/>
          <p:nvPr/>
        </p:nvCxnSpPr>
        <p:spPr>
          <a:xfrm>
            <a:off x="4427984" y="1268761"/>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3462960" y="1628800"/>
            <a:ext cx="1973938" cy="369332"/>
          </a:xfrm>
          <a:prstGeom prst="rect">
            <a:avLst/>
          </a:prstGeom>
          <a:noFill/>
        </p:spPr>
        <p:txBody>
          <a:bodyPr wrap="none" rtlCol="0">
            <a:spAutoFit/>
          </a:bodyPr>
          <a:lstStyle/>
          <a:p>
            <a:pPr algn="ctr"/>
            <a:r>
              <a:rPr lang="en-GB" b="1" dirty="0" smtClean="0">
                <a:solidFill>
                  <a:srgbClr val="FF0000"/>
                </a:solidFill>
                <a:effectLst>
                  <a:outerShdw blurRad="38100" dist="38100" dir="2700000" algn="tl">
                    <a:srgbClr val="000000">
                      <a:alpha val="43137"/>
                    </a:srgbClr>
                  </a:outerShdw>
                </a:effectLst>
              </a:rPr>
              <a:t>Mother Solution</a:t>
            </a:r>
            <a:endParaRPr lang="en-GB" b="1" dirty="0">
              <a:solidFill>
                <a:srgbClr val="FF0000"/>
              </a:solidFill>
              <a:effectLst>
                <a:outerShdw blurRad="38100" dist="38100" dir="2700000" algn="tl">
                  <a:srgbClr val="000000">
                    <a:alpha val="43137"/>
                  </a:srgbClr>
                </a:outerShdw>
              </a:effectLst>
            </a:endParaRPr>
          </a:p>
        </p:txBody>
      </p:sp>
      <p:cxnSp>
        <p:nvCxnSpPr>
          <p:cNvPr id="11" name="Straight Connector 10"/>
          <p:cNvCxnSpPr/>
          <p:nvPr/>
        </p:nvCxnSpPr>
        <p:spPr>
          <a:xfrm>
            <a:off x="2350703" y="2348880"/>
            <a:ext cx="4240435" cy="0"/>
          </a:xfrm>
          <a:prstGeom prst="line">
            <a:avLst/>
          </a:prstGeom>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1919843" y="2564904"/>
            <a:ext cx="943976"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V</a:t>
            </a:r>
            <a:endParaRPr lang="en-GB" b="1" dirty="0">
              <a:solidFill>
                <a:srgbClr val="FF0000"/>
              </a:solidFill>
              <a:effectLst>
                <a:outerShdw blurRad="38100" dist="38100" dir="2700000" algn="tl">
                  <a:srgbClr val="000000">
                    <a:alpha val="43137"/>
                  </a:srgbClr>
                </a:outerShdw>
              </a:effectLst>
            </a:endParaRPr>
          </a:p>
        </p:txBody>
      </p:sp>
      <p:sp>
        <p:nvSpPr>
          <p:cNvPr id="18" name="TextBox 17"/>
          <p:cNvSpPr txBox="1"/>
          <p:nvPr/>
        </p:nvSpPr>
        <p:spPr>
          <a:xfrm>
            <a:off x="1400052" y="3325044"/>
            <a:ext cx="1903983" cy="584775"/>
          </a:xfrm>
          <a:prstGeom prst="rect">
            <a:avLst/>
          </a:prstGeom>
          <a:noFill/>
        </p:spPr>
        <p:txBody>
          <a:bodyPr wrap="none" rtlCol="0">
            <a:spAutoFit/>
          </a:bodyPr>
          <a:lstStyle/>
          <a:p>
            <a:r>
              <a:rPr lang="en-GB" sz="1600" b="1" dirty="0" smtClean="0"/>
              <a:t>Aqueous Solution</a:t>
            </a:r>
          </a:p>
          <a:p>
            <a:r>
              <a:rPr lang="en-GB" sz="1600" b="1" dirty="0" smtClean="0"/>
              <a:t>(Soluble in water)</a:t>
            </a:r>
            <a:endParaRPr lang="en-GB" sz="1600" b="1" dirty="0"/>
          </a:p>
        </p:txBody>
      </p:sp>
      <p:sp>
        <p:nvSpPr>
          <p:cNvPr id="19" name="TextBox 18"/>
          <p:cNvSpPr txBox="1"/>
          <p:nvPr/>
        </p:nvSpPr>
        <p:spPr>
          <a:xfrm>
            <a:off x="6087082" y="2574196"/>
            <a:ext cx="1033745"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VI</a:t>
            </a:r>
            <a:endParaRPr lang="en-GB" b="1" dirty="0">
              <a:solidFill>
                <a:srgbClr val="FF0000"/>
              </a:solidFill>
              <a:effectLst>
                <a:outerShdw blurRad="38100" dist="38100" dir="2700000" algn="tl">
                  <a:srgbClr val="000000">
                    <a:alpha val="43137"/>
                  </a:srgbClr>
                </a:outerShdw>
              </a:effectLst>
            </a:endParaRPr>
          </a:p>
        </p:txBody>
      </p:sp>
      <p:sp>
        <p:nvSpPr>
          <p:cNvPr id="28" name="TextBox 27"/>
          <p:cNvSpPr txBox="1"/>
          <p:nvPr/>
        </p:nvSpPr>
        <p:spPr>
          <a:xfrm>
            <a:off x="5724128" y="3419708"/>
            <a:ext cx="2076787" cy="584775"/>
          </a:xfrm>
          <a:prstGeom prst="rect">
            <a:avLst/>
          </a:prstGeom>
          <a:noFill/>
        </p:spPr>
        <p:txBody>
          <a:bodyPr wrap="none" rtlCol="0">
            <a:spAutoFit/>
          </a:bodyPr>
          <a:lstStyle/>
          <a:p>
            <a:r>
              <a:rPr lang="en-GB" sz="1600" b="1" dirty="0" smtClean="0"/>
              <a:t>Alcoholic Solution </a:t>
            </a:r>
          </a:p>
          <a:p>
            <a:r>
              <a:rPr lang="en-GB" sz="1600" b="1" dirty="0" smtClean="0"/>
              <a:t>(Soluble in alcohol)</a:t>
            </a:r>
            <a:endParaRPr lang="en-GB" sz="1600" b="1" dirty="0"/>
          </a:p>
        </p:txBody>
      </p:sp>
      <p:cxnSp>
        <p:nvCxnSpPr>
          <p:cNvPr id="38" name="Straight Arrow Connector 37"/>
          <p:cNvCxnSpPr/>
          <p:nvPr/>
        </p:nvCxnSpPr>
        <p:spPr>
          <a:xfrm>
            <a:off x="4478049" y="1988841"/>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2" name="Straight Connector 41"/>
          <p:cNvCxnSpPr/>
          <p:nvPr/>
        </p:nvCxnSpPr>
        <p:spPr>
          <a:xfrm flipV="1">
            <a:off x="1245995" y="4508492"/>
            <a:ext cx="2161307" cy="628"/>
          </a:xfrm>
          <a:prstGeom prst="line">
            <a:avLst/>
          </a:prstGeom>
        </p:spPr>
        <p:style>
          <a:lnRef idx="3">
            <a:schemeClr val="dk1"/>
          </a:lnRef>
          <a:fillRef idx="0">
            <a:schemeClr val="dk1"/>
          </a:fillRef>
          <a:effectRef idx="2">
            <a:schemeClr val="dk1"/>
          </a:effectRef>
          <a:fontRef idx="minor">
            <a:schemeClr val="tx1"/>
          </a:fontRef>
        </p:style>
      </p:cxnSp>
      <p:cxnSp>
        <p:nvCxnSpPr>
          <p:cNvPr id="43" name="Straight Arrow Connector 42"/>
          <p:cNvCxnSpPr/>
          <p:nvPr/>
        </p:nvCxnSpPr>
        <p:spPr>
          <a:xfrm>
            <a:off x="2320723" y="4138048"/>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46" name="TextBox 45"/>
          <p:cNvSpPr txBox="1"/>
          <p:nvPr/>
        </p:nvSpPr>
        <p:spPr>
          <a:xfrm>
            <a:off x="669931" y="4797152"/>
            <a:ext cx="1250342" cy="338554"/>
          </a:xfrm>
          <a:prstGeom prst="rect">
            <a:avLst/>
          </a:prstGeom>
          <a:noFill/>
        </p:spPr>
        <p:txBody>
          <a:bodyPr wrap="none" rtlCol="0">
            <a:spAutoFit/>
          </a:bodyPr>
          <a:lstStyle/>
          <a:p>
            <a:r>
              <a:rPr lang="en-GB" sz="1600" b="1" dirty="0" smtClean="0">
                <a:solidFill>
                  <a:srgbClr val="FF0000"/>
                </a:solidFill>
                <a:effectLst>
                  <a:outerShdw blurRad="38100" dist="38100" dir="2700000" algn="tl">
                    <a:srgbClr val="000000">
                      <a:alpha val="43137"/>
                    </a:srgbClr>
                  </a:outerShdw>
                </a:effectLst>
              </a:rPr>
              <a:t>Class V (A) </a:t>
            </a:r>
            <a:endParaRPr lang="en-GB" sz="1600" b="1" dirty="0">
              <a:solidFill>
                <a:srgbClr val="FF0000"/>
              </a:solidFill>
              <a:effectLst>
                <a:outerShdw blurRad="38100" dist="38100" dir="2700000" algn="tl">
                  <a:srgbClr val="000000">
                    <a:alpha val="43137"/>
                  </a:srgbClr>
                </a:outerShdw>
              </a:effectLst>
            </a:endParaRPr>
          </a:p>
        </p:txBody>
      </p:sp>
      <p:sp>
        <p:nvSpPr>
          <p:cNvPr id="54" name="TextBox 53"/>
          <p:cNvSpPr txBox="1"/>
          <p:nvPr/>
        </p:nvSpPr>
        <p:spPr>
          <a:xfrm>
            <a:off x="2819204" y="4797152"/>
            <a:ext cx="1248740" cy="338554"/>
          </a:xfrm>
          <a:prstGeom prst="rect">
            <a:avLst/>
          </a:prstGeom>
          <a:noFill/>
        </p:spPr>
        <p:txBody>
          <a:bodyPr wrap="none" rtlCol="0">
            <a:spAutoFit/>
          </a:bodyPr>
          <a:lstStyle/>
          <a:p>
            <a:r>
              <a:rPr lang="en-GB" sz="1600" b="1" dirty="0" smtClean="0">
                <a:solidFill>
                  <a:srgbClr val="FF0000"/>
                </a:solidFill>
                <a:effectLst>
                  <a:outerShdw blurRad="38100" dist="38100" dir="2700000" algn="tl">
                    <a:srgbClr val="000000">
                      <a:alpha val="43137"/>
                    </a:srgbClr>
                  </a:outerShdw>
                </a:effectLst>
              </a:rPr>
              <a:t>Class V (B) </a:t>
            </a:r>
            <a:endParaRPr lang="en-GB" sz="1600" b="1" dirty="0">
              <a:solidFill>
                <a:srgbClr val="FF0000"/>
              </a:solidFill>
              <a:effectLst>
                <a:outerShdw blurRad="38100" dist="38100" dir="2700000" algn="tl">
                  <a:srgbClr val="000000">
                    <a:alpha val="43137"/>
                  </a:srgbClr>
                </a:outerShdw>
              </a:effectLst>
            </a:endParaRPr>
          </a:p>
        </p:txBody>
      </p:sp>
      <p:cxnSp>
        <p:nvCxnSpPr>
          <p:cNvPr id="55" name="Straight Arrow Connector 54"/>
          <p:cNvCxnSpPr/>
          <p:nvPr/>
        </p:nvCxnSpPr>
        <p:spPr>
          <a:xfrm>
            <a:off x="2339732" y="2348880"/>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6" name="Straight Arrow Connector 55"/>
          <p:cNvCxnSpPr/>
          <p:nvPr/>
        </p:nvCxnSpPr>
        <p:spPr>
          <a:xfrm>
            <a:off x="6569195" y="2348881"/>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7" name="Straight Arrow Connector 56"/>
          <p:cNvCxnSpPr/>
          <p:nvPr/>
        </p:nvCxnSpPr>
        <p:spPr>
          <a:xfrm>
            <a:off x="2339732" y="2924945"/>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8" name="Straight Arrow Connector 57"/>
          <p:cNvCxnSpPr/>
          <p:nvPr/>
        </p:nvCxnSpPr>
        <p:spPr>
          <a:xfrm>
            <a:off x="6569195" y="2924945"/>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9" name="TextBox 58"/>
          <p:cNvSpPr txBox="1"/>
          <p:nvPr/>
        </p:nvSpPr>
        <p:spPr>
          <a:xfrm>
            <a:off x="540810" y="5591609"/>
            <a:ext cx="1550489" cy="584775"/>
          </a:xfrm>
          <a:prstGeom prst="rect">
            <a:avLst/>
          </a:prstGeom>
          <a:noFill/>
        </p:spPr>
        <p:txBody>
          <a:bodyPr wrap="none" rtlCol="0">
            <a:spAutoFit/>
          </a:bodyPr>
          <a:lstStyle/>
          <a:p>
            <a:r>
              <a:rPr lang="en-GB" sz="1600" b="1" dirty="0" smtClean="0"/>
              <a:t>Easily soluble </a:t>
            </a:r>
          </a:p>
          <a:p>
            <a:pPr algn="ctr"/>
            <a:r>
              <a:rPr lang="en-GB" sz="1600" b="1" dirty="0" smtClean="0"/>
              <a:t>in water</a:t>
            </a:r>
            <a:endParaRPr lang="en-GB" sz="1600" b="1" dirty="0"/>
          </a:p>
        </p:txBody>
      </p:sp>
      <p:sp>
        <p:nvSpPr>
          <p:cNvPr id="60" name="TextBox 59"/>
          <p:cNvSpPr txBox="1"/>
          <p:nvPr/>
        </p:nvSpPr>
        <p:spPr>
          <a:xfrm>
            <a:off x="2267744" y="5517232"/>
            <a:ext cx="2376805" cy="584775"/>
          </a:xfrm>
          <a:prstGeom prst="rect">
            <a:avLst/>
          </a:prstGeom>
          <a:noFill/>
        </p:spPr>
        <p:txBody>
          <a:bodyPr wrap="none" rtlCol="0">
            <a:spAutoFit/>
          </a:bodyPr>
          <a:lstStyle/>
          <a:p>
            <a:r>
              <a:rPr lang="en-GB" sz="1600" b="1" dirty="0" smtClean="0"/>
              <a:t>Easily soluble in water </a:t>
            </a:r>
          </a:p>
          <a:p>
            <a:r>
              <a:rPr lang="en-GB" sz="1600" b="1" dirty="0" smtClean="0"/>
              <a:t>but in large quantity</a:t>
            </a:r>
            <a:endParaRPr lang="en-GB" sz="1600" b="1" dirty="0"/>
          </a:p>
        </p:txBody>
      </p:sp>
      <p:cxnSp>
        <p:nvCxnSpPr>
          <p:cNvPr id="25" name="Straight Arrow Connector 24"/>
          <p:cNvCxnSpPr/>
          <p:nvPr/>
        </p:nvCxnSpPr>
        <p:spPr>
          <a:xfrm>
            <a:off x="6660232" y="4221088"/>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Straight Arrow Connector 28"/>
          <p:cNvCxnSpPr/>
          <p:nvPr/>
        </p:nvCxnSpPr>
        <p:spPr>
          <a:xfrm>
            <a:off x="1245995" y="4509120"/>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0" name="Straight Arrow Connector 29"/>
          <p:cNvCxnSpPr/>
          <p:nvPr/>
        </p:nvCxnSpPr>
        <p:spPr>
          <a:xfrm>
            <a:off x="3385359" y="4509120"/>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3" name="Straight Arrow Connector 32"/>
          <p:cNvCxnSpPr/>
          <p:nvPr/>
        </p:nvCxnSpPr>
        <p:spPr>
          <a:xfrm>
            <a:off x="1259632" y="5085185"/>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7" name="Straight Arrow Connector 36"/>
          <p:cNvCxnSpPr/>
          <p:nvPr/>
        </p:nvCxnSpPr>
        <p:spPr>
          <a:xfrm>
            <a:off x="3347864" y="5085184"/>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9" name="Rectangle 38"/>
          <p:cNvSpPr/>
          <p:nvPr/>
        </p:nvSpPr>
        <p:spPr>
          <a:xfrm>
            <a:off x="6588224" y="5444596"/>
            <a:ext cx="2376805" cy="7810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b="1"/>
          </a:p>
        </p:txBody>
      </p:sp>
      <p:sp>
        <p:nvSpPr>
          <p:cNvPr id="40" name="Rectangle 39"/>
          <p:cNvSpPr/>
          <p:nvPr/>
        </p:nvSpPr>
        <p:spPr>
          <a:xfrm>
            <a:off x="4833023" y="5455629"/>
            <a:ext cx="1539177" cy="7810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b="1"/>
          </a:p>
        </p:txBody>
      </p:sp>
      <p:cxnSp>
        <p:nvCxnSpPr>
          <p:cNvPr id="41" name="Straight Connector 40"/>
          <p:cNvCxnSpPr/>
          <p:nvPr/>
        </p:nvCxnSpPr>
        <p:spPr>
          <a:xfrm>
            <a:off x="5499390" y="4508492"/>
            <a:ext cx="2374006" cy="0"/>
          </a:xfrm>
          <a:prstGeom prst="line">
            <a:avLst/>
          </a:prstGeom>
        </p:spPr>
        <p:style>
          <a:lnRef idx="3">
            <a:schemeClr val="dk1"/>
          </a:lnRef>
          <a:fillRef idx="0">
            <a:schemeClr val="dk1"/>
          </a:fillRef>
          <a:effectRef idx="2">
            <a:schemeClr val="dk1"/>
          </a:effectRef>
          <a:fontRef idx="minor">
            <a:schemeClr val="tx1"/>
          </a:fontRef>
        </p:style>
      </p:cxnSp>
      <p:sp>
        <p:nvSpPr>
          <p:cNvPr id="44" name="TextBox 43"/>
          <p:cNvSpPr txBox="1"/>
          <p:nvPr/>
        </p:nvSpPr>
        <p:spPr>
          <a:xfrm>
            <a:off x="4950832" y="4796524"/>
            <a:ext cx="1250342" cy="338554"/>
          </a:xfrm>
          <a:prstGeom prst="rect">
            <a:avLst/>
          </a:prstGeom>
          <a:noFill/>
        </p:spPr>
        <p:txBody>
          <a:bodyPr wrap="none" rtlCol="0">
            <a:spAutoFit/>
          </a:bodyPr>
          <a:lstStyle/>
          <a:p>
            <a:r>
              <a:rPr lang="en-GB" sz="1600" b="1" dirty="0" smtClean="0">
                <a:solidFill>
                  <a:srgbClr val="FF0000"/>
                </a:solidFill>
                <a:effectLst>
                  <a:outerShdw blurRad="38100" dist="38100" dir="2700000" algn="tl">
                    <a:srgbClr val="000000">
                      <a:alpha val="43137"/>
                    </a:srgbClr>
                  </a:outerShdw>
                </a:effectLst>
              </a:rPr>
              <a:t>Class V (A) </a:t>
            </a:r>
            <a:endParaRPr lang="en-GB" sz="1600" b="1" dirty="0">
              <a:solidFill>
                <a:srgbClr val="FF0000"/>
              </a:solidFill>
              <a:effectLst>
                <a:outerShdw blurRad="38100" dist="38100" dir="2700000" algn="tl">
                  <a:srgbClr val="000000">
                    <a:alpha val="43137"/>
                  </a:srgbClr>
                </a:outerShdw>
              </a:effectLst>
            </a:endParaRPr>
          </a:p>
        </p:txBody>
      </p:sp>
      <p:sp>
        <p:nvSpPr>
          <p:cNvPr id="45" name="TextBox 44"/>
          <p:cNvSpPr txBox="1"/>
          <p:nvPr/>
        </p:nvSpPr>
        <p:spPr>
          <a:xfrm>
            <a:off x="7296270" y="4796524"/>
            <a:ext cx="1248740" cy="338554"/>
          </a:xfrm>
          <a:prstGeom prst="rect">
            <a:avLst/>
          </a:prstGeom>
          <a:noFill/>
        </p:spPr>
        <p:txBody>
          <a:bodyPr wrap="none" rtlCol="0">
            <a:spAutoFit/>
          </a:bodyPr>
          <a:lstStyle/>
          <a:p>
            <a:r>
              <a:rPr lang="en-GB" sz="1600" b="1" dirty="0" smtClean="0">
                <a:solidFill>
                  <a:srgbClr val="FF0000"/>
                </a:solidFill>
                <a:effectLst>
                  <a:outerShdw blurRad="38100" dist="38100" dir="2700000" algn="tl">
                    <a:srgbClr val="000000">
                      <a:alpha val="43137"/>
                    </a:srgbClr>
                  </a:outerShdw>
                </a:effectLst>
              </a:rPr>
              <a:t>Class V (B) </a:t>
            </a:r>
            <a:endParaRPr lang="en-GB" sz="1600" b="1" dirty="0">
              <a:solidFill>
                <a:srgbClr val="FF0000"/>
              </a:solidFill>
              <a:effectLst>
                <a:outerShdw blurRad="38100" dist="38100" dir="2700000" algn="tl">
                  <a:srgbClr val="000000">
                    <a:alpha val="43137"/>
                  </a:srgbClr>
                </a:outerShdw>
              </a:effectLst>
            </a:endParaRPr>
          </a:p>
        </p:txBody>
      </p:sp>
      <p:sp>
        <p:nvSpPr>
          <p:cNvPr id="47" name="TextBox 46"/>
          <p:cNvSpPr txBox="1"/>
          <p:nvPr/>
        </p:nvSpPr>
        <p:spPr>
          <a:xfrm>
            <a:off x="4821711" y="5590981"/>
            <a:ext cx="1550489" cy="584775"/>
          </a:xfrm>
          <a:prstGeom prst="rect">
            <a:avLst/>
          </a:prstGeom>
          <a:noFill/>
        </p:spPr>
        <p:txBody>
          <a:bodyPr wrap="none" rtlCol="0">
            <a:spAutoFit/>
          </a:bodyPr>
          <a:lstStyle/>
          <a:p>
            <a:r>
              <a:rPr lang="en-GB" sz="1600" b="1" dirty="0" smtClean="0"/>
              <a:t>Easily soluble </a:t>
            </a:r>
          </a:p>
          <a:p>
            <a:pPr algn="ctr"/>
            <a:r>
              <a:rPr lang="en-GB" sz="1600" b="1" dirty="0" smtClean="0"/>
              <a:t>in water</a:t>
            </a:r>
            <a:endParaRPr lang="en-GB" sz="1600" b="1" dirty="0"/>
          </a:p>
        </p:txBody>
      </p:sp>
      <p:sp>
        <p:nvSpPr>
          <p:cNvPr id="48" name="TextBox 47"/>
          <p:cNvSpPr txBox="1"/>
          <p:nvPr/>
        </p:nvSpPr>
        <p:spPr>
          <a:xfrm>
            <a:off x="6588224" y="5516604"/>
            <a:ext cx="2376805" cy="584775"/>
          </a:xfrm>
          <a:prstGeom prst="rect">
            <a:avLst/>
          </a:prstGeom>
          <a:noFill/>
        </p:spPr>
        <p:txBody>
          <a:bodyPr wrap="none" rtlCol="0">
            <a:spAutoFit/>
          </a:bodyPr>
          <a:lstStyle/>
          <a:p>
            <a:r>
              <a:rPr lang="en-GB" sz="1600" b="1" dirty="0" smtClean="0"/>
              <a:t>Easily soluble in water </a:t>
            </a:r>
          </a:p>
          <a:p>
            <a:r>
              <a:rPr lang="en-GB" sz="1600" b="1" dirty="0" smtClean="0"/>
              <a:t>but in large quantity</a:t>
            </a:r>
            <a:endParaRPr lang="en-GB" sz="1600" b="1" dirty="0"/>
          </a:p>
        </p:txBody>
      </p:sp>
      <p:cxnSp>
        <p:nvCxnSpPr>
          <p:cNvPr id="49" name="Straight Arrow Connector 48"/>
          <p:cNvCxnSpPr/>
          <p:nvPr/>
        </p:nvCxnSpPr>
        <p:spPr>
          <a:xfrm>
            <a:off x="5526896" y="4508492"/>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0" name="Straight Arrow Connector 49"/>
          <p:cNvCxnSpPr/>
          <p:nvPr/>
        </p:nvCxnSpPr>
        <p:spPr>
          <a:xfrm>
            <a:off x="7862425" y="4508492"/>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1" name="Straight Arrow Connector 50"/>
          <p:cNvCxnSpPr/>
          <p:nvPr/>
        </p:nvCxnSpPr>
        <p:spPr>
          <a:xfrm>
            <a:off x="5540533" y="5084557"/>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3" name="Straight Arrow Connector 52"/>
          <p:cNvCxnSpPr/>
          <p:nvPr/>
        </p:nvCxnSpPr>
        <p:spPr>
          <a:xfrm>
            <a:off x="7812360" y="5084556"/>
            <a:ext cx="21943" cy="28803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44831410"/>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856357"/>
            <a:ext cx="7992888" cy="4093428"/>
          </a:xfrm>
          <a:prstGeom prst="rect">
            <a:avLst/>
          </a:prstGeom>
          <a:noFill/>
        </p:spPr>
        <p:txBody>
          <a:bodyPr wrap="square" rtlCol="0">
            <a:spAutoFit/>
          </a:bodyPr>
          <a:lstStyle/>
          <a:p>
            <a:r>
              <a:rPr lang="en-US" sz="2000" dirty="0" smtClean="0">
                <a:latin typeface="Times New Roman" panose="02020603050405020304" pitchFamily="18" charset="0"/>
                <a:cs typeface="Times New Roman" panose="02020603050405020304" pitchFamily="18" charset="0"/>
              </a:rPr>
              <a:t>2. Hahnemann’s view was that the plant moisture is apart of drug substance but A.H.P claims that it is only a solvent.</a:t>
            </a:r>
          </a:p>
          <a:p>
            <a:endParaRPr lang="en-US" sz="2000" dirty="0">
              <a:latin typeface="Times New Roman" panose="02020603050405020304" pitchFamily="18" charset="0"/>
              <a:cs typeface="Times New Roman" panose="02020603050405020304" pitchFamily="18" charset="0"/>
            </a:endParaRPr>
          </a:p>
          <a:p>
            <a:pPr algn="just"/>
            <a:r>
              <a:rPr lang="en-US" sz="2000" dirty="0" smtClean="0">
                <a:latin typeface="Times New Roman" panose="02020603050405020304" pitchFamily="18" charset="0"/>
                <a:cs typeface="Times New Roman" panose="02020603050405020304" pitchFamily="18" charset="0"/>
              </a:rPr>
              <a:t>To obviate these diversities and to bring out an uniformity in drug strength of all homeopathic medicinal preparation whether in tincture or in trituration the American institute of homeopathy set up a special committee in 1888 on whose recommendation the pharmacopeia committee followed the direction of B.H.P. in which dry crude drug has been made the unit from which we estimate the drug strength in all tincture and trituration.</a:t>
            </a:r>
          </a:p>
          <a:p>
            <a:pPr algn="just"/>
            <a:r>
              <a:rPr lang="en-US" sz="2000" dirty="0" smtClean="0">
                <a:latin typeface="Times New Roman" panose="02020603050405020304" pitchFamily="18" charset="0"/>
                <a:cs typeface="Times New Roman" panose="02020603050405020304" pitchFamily="18" charset="0"/>
              </a:rPr>
              <a:t>*with exception of few drugs H.P.U.S of 1941 prescribed the uniform standard of ten percent drug strength in all cases of medicinal preparation. This standard eliminates the double standard of Hahnemann in cases of alcoholic solution or dry drugs and fresh plant juices.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285346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1196752"/>
            <a:ext cx="7776864" cy="5693866"/>
          </a:xfrm>
          <a:prstGeom prst="rect">
            <a:avLst/>
          </a:prstGeom>
          <a:noFill/>
        </p:spPr>
        <p:txBody>
          <a:bodyPr wrap="square" rtlCol="0">
            <a:spAutoFit/>
          </a:bodyPr>
          <a:lstStyle/>
          <a:p>
            <a:pPr algn="ctr"/>
            <a:r>
              <a:rPr lang="en-US" sz="2000" b="1" dirty="0" smtClean="0"/>
              <a:t>PREPARTION OF MOTHER TINCTURE (</a:t>
            </a:r>
            <a:r>
              <a:rPr lang="en-US" sz="2000" b="1" dirty="0" err="1" smtClean="0"/>
              <a:t>Modren</a:t>
            </a:r>
            <a:r>
              <a:rPr lang="en-US" sz="2000" b="1" dirty="0" smtClean="0"/>
              <a:t> Method)</a:t>
            </a:r>
          </a:p>
          <a:p>
            <a:pPr marL="342900" indent="-342900">
              <a:buAutoNum type="alphaUcPeriod"/>
            </a:pPr>
            <a:r>
              <a:rPr lang="en-US" sz="2000" b="1" dirty="0" smtClean="0"/>
              <a:t>Peculiarity </a:t>
            </a:r>
          </a:p>
          <a:p>
            <a:pPr marL="342900" indent="-342900">
              <a:buAutoNum type="arabicParenR"/>
            </a:pPr>
            <a:r>
              <a:rPr lang="en-US" sz="2000" dirty="0" smtClean="0"/>
              <a:t>Uniform drug strength (1/10) </a:t>
            </a:r>
          </a:p>
          <a:p>
            <a:pPr marL="342900" indent="-342900">
              <a:buAutoNum type="arabicParenR"/>
            </a:pPr>
            <a:r>
              <a:rPr lang="en-US" sz="2000" dirty="0" smtClean="0"/>
              <a:t>Consideration of the moisture content of the drug substance</a:t>
            </a:r>
          </a:p>
          <a:p>
            <a:r>
              <a:rPr lang="en-US" sz="2000" b="1" dirty="0" smtClean="0"/>
              <a:t>B. Process</a:t>
            </a:r>
          </a:p>
          <a:p>
            <a:pPr marL="342900" indent="-342900">
              <a:buAutoNum type="arabicParenR"/>
            </a:pPr>
            <a:r>
              <a:rPr lang="en-US" sz="2000" dirty="0" smtClean="0"/>
              <a:t>Maceration</a:t>
            </a:r>
          </a:p>
          <a:p>
            <a:pPr marL="342900" indent="-342900">
              <a:buAutoNum type="arabicParenR"/>
            </a:pPr>
            <a:r>
              <a:rPr lang="en-US" sz="2000" dirty="0" smtClean="0"/>
              <a:t>Percolation </a:t>
            </a:r>
          </a:p>
          <a:p>
            <a:endParaRPr lang="en-US" sz="2000" dirty="0"/>
          </a:p>
          <a:p>
            <a:pPr algn="ctr"/>
            <a:r>
              <a:rPr lang="en-US" sz="2400" b="1" dirty="0" smtClean="0"/>
              <a:t>Maceration</a:t>
            </a:r>
            <a:r>
              <a:rPr lang="en-US" sz="2000" dirty="0" smtClean="0"/>
              <a:t> </a:t>
            </a:r>
          </a:p>
          <a:p>
            <a:r>
              <a:rPr lang="en-US" sz="2000" b="1" dirty="0" smtClean="0"/>
              <a:t>Definition: </a:t>
            </a:r>
          </a:p>
          <a:p>
            <a:r>
              <a:rPr lang="en-US" sz="2000" dirty="0" smtClean="0"/>
              <a:t>It is a long process of preparation of mother tincture from vegetable and animal substances under N.T.P according to new method.</a:t>
            </a:r>
          </a:p>
          <a:p>
            <a:r>
              <a:rPr lang="en-US" sz="2000" b="1" dirty="0" smtClean="0"/>
              <a:t>Substances taken for maceration</a:t>
            </a:r>
          </a:p>
          <a:p>
            <a:r>
              <a:rPr lang="en-US" sz="2000" dirty="0"/>
              <a:t>H</a:t>
            </a:r>
            <a:r>
              <a:rPr lang="en-US" sz="2000" dirty="0" smtClean="0"/>
              <a:t>ard gummy, mucilaginous substances which do not allow the menstruum (alcohol) to penetrate rapidly due to the smallness of intermolecular space </a:t>
            </a:r>
          </a:p>
          <a:p>
            <a:endParaRPr lang="en-US" sz="2000" dirty="0" smtClean="0"/>
          </a:p>
          <a:p>
            <a:endParaRPr lang="en-US" sz="2000" dirty="0"/>
          </a:p>
        </p:txBody>
      </p:sp>
    </p:spTree>
    <p:extLst>
      <p:ext uri="{BB962C8B-B14F-4D97-AF65-F5344CB8AC3E}">
        <p14:creationId xmlns:p14="http://schemas.microsoft.com/office/powerpoint/2010/main" val="88483623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610136"/>
            <a:ext cx="7560840" cy="6247864"/>
          </a:xfrm>
          <a:prstGeom prst="rect">
            <a:avLst/>
          </a:prstGeom>
          <a:noFill/>
        </p:spPr>
        <p:txBody>
          <a:bodyPr wrap="square" rtlCol="0">
            <a:spAutoFit/>
          </a:bodyPr>
          <a:lstStyle/>
          <a:p>
            <a:r>
              <a:rPr lang="en-US" sz="2000" b="1" dirty="0" smtClean="0"/>
              <a:t>            Conditions:</a:t>
            </a:r>
          </a:p>
          <a:p>
            <a:pPr marL="342900" indent="-342900">
              <a:buAutoNum type="arabicPeriod"/>
            </a:pPr>
            <a:r>
              <a:rPr lang="en-US" sz="2000" dirty="0" err="1" smtClean="0"/>
              <a:t>Menstrum</a:t>
            </a:r>
            <a:r>
              <a:rPr lang="en-US" sz="2000" dirty="0" smtClean="0"/>
              <a:t>: alcohol as well as purified water </a:t>
            </a:r>
          </a:p>
          <a:p>
            <a:pPr marL="342900" indent="-342900">
              <a:buAutoNum type="arabicPeriod"/>
            </a:pPr>
            <a:r>
              <a:rPr lang="en-US" sz="2000" dirty="0" smtClean="0"/>
              <a:t>Normal temperature (15-20 C) and pressure</a:t>
            </a:r>
          </a:p>
          <a:p>
            <a:pPr marL="342900" indent="-342900">
              <a:buAutoNum type="arabicPeriod"/>
            </a:pPr>
            <a:r>
              <a:rPr lang="en-US" sz="2000" dirty="0" smtClean="0"/>
              <a:t>Drug is in contact with vehicle for along time</a:t>
            </a:r>
          </a:p>
          <a:p>
            <a:pPr marL="342900" indent="-342900">
              <a:buAutoNum type="arabicPeriod"/>
            </a:pPr>
            <a:r>
              <a:rPr lang="en-US" sz="2000" dirty="0" smtClean="0"/>
              <a:t>The </a:t>
            </a:r>
            <a:r>
              <a:rPr lang="en-US" sz="2000" dirty="0" err="1" smtClean="0"/>
              <a:t>merc</a:t>
            </a:r>
            <a:r>
              <a:rPr lang="en-US" sz="2000" dirty="0" smtClean="0"/>
              <a:t> is pressed after removing the liquid portion </a:t>
            </a:r>
          </a:p>
          <a:p>
            <a:endParaRPr lang="en-US" sz="2000" dirty="0" smtClean="0"/>
          </a:p>
          <a:p>
            <a:r>
              <a:rPr lang="en-US" sz="2000" b="1" dirty="0" smtClean="0"/>
              <a:t>Procedure:</a:t>
            </a:r>
          </a:p>
          <a:p>
            <a:pPr marL="342900" indent="-342900">
              <a:buAutoNum type="arabicPeriod"/>
            </a:pPr>
            <a:r>
              <a:rPr lang="en-US" sz="2000" dirty="0" smtClean="0"/>
              <a:t>Moisture content of the drug substances is calculated with help of water bath.</a:t>
            </a:r>
          </a:p>
          <a:p>
            <a:pPr marL="342900" indent="-342900">
              <a:buAutoNum type="arabicPeriod"/>
            </a:pPr>
            <a:r>
              <a:rPr lang="en-US" sz="2000" dirty="0" smtClean="0"/>
              <a:t>The drug substances are made into a pulp </a:t>
            </a:r>
          </a:p>
          <a:p>
            <a:pPr marL="342900" indent="-342900">
              <a:buAutoNum type="arabicPeriod"/>
            </a:pPr>
            <a:r>
              <a:rPr lang="en-US" sz="2000" dirty="0" smtClean="0"/>
              <a:t>The pulp is placed in a macerating jar, made of glass or stainless steel </a:t>
            </a:r>
          </a:p>
          <a:p>
            <a:pPr marL="342900" indent="-342900">
              <a:buAutoNum type="arabicPeriod"/>
            </a:pPr>
            <a:r>
              <a:rPr lang="en-US" sz="2000" dirty="0" smtClean="0"/>
              <a:t>Prescribed quantity of alcohol is added to cover the whole mass of drug substances.</a:t>
            </a:r>
          </a:p>
          <a:p>
            <a:pPr marL="342900" indent="-342900">
              <a:buAutoNum type="arabicPeriod"/>
            </a:pPr>
            <a:r>
              <a:rPr lang="en-US" sz="2000" dirty="0" smtClean="0"/>
              <a:t>The macerating jar is now careful sealed in order to prevent the evaporation of the menstruum (alcohol) </a:t>
            </a:r>
          </a:p>
          <a:p>
            <a:pPr marL="342900" indent="-342900">
              <a:buAutoNum type="arabicPeriod"/>
            </a:pPr>
            <a:r>
              <a:rPr lang="en-US" sz="2000" dirty="0" smtClean="0"/>
              <a:t>The jar is kept in a cool dark place, free from dust, </a:t>
            </a:r>
            <a:r>
              <a:rPr lang="en-US" sz="2000" dirty="0" err="1" smtClean="0"/>
              <a:t>odour</a:t>
            </a:r>
            <a:r>
              <a:rPr lang="en-US" sz="2000" dirty="0" smtClean="0"/>
              <a:t>, heat or direct sunlight.</a:t>
            </a:r>
          </a:p>
          <a:p>
            <a:pPr marL="342900" indent="-342900">
              <a:buAutoNum type="arabicPeriod"/>
            </a:pPr>
            <a:r>
              <a:rPr lang="en-US" sz="2000" dirty="0" smtClean="0"/>
              <a:t>Temperature be better within the range of 15-20 C, this jar is kept 2-4 weeks.</a:t>
            </a:r>
            <a:endParaRPr lang="en-US" sz="2000" dirty="0"/>
          </a:p>
        </p:txBody>
      </p:sp>
    </p:spTree>
    <p:extLst>
      <p:ext uri="{BB962C8B-B14F-4D97-AF65-F5344CB8AC3E}">
        <p14:creationId xmlns:p14="http://schemas.microsoft.com/office/powerpoint/2010/main" val="31235686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836712"/>
            <a:ext cx="7560840" cy="5632311"/>
          </a:xfrm>
          <a:prstGeom prst="rect">
            <a:avLst/>
          </a:prstGeom>
          <a:noFill/>
        </p:spPr>
        <p:txBody>
          <a:bodyPr wrap="square" rtlCol="0">
            <a:spAutoFit/>
          </a:bodyPr>
          <a:lstStyle/>
          <a:p>
            <a:r>
              <a:rPr lang="en-US" sz="2000" dirty="0" smtClean="0"/>
              <a:t>8. The jar is powerfully shaken once daily after the laps of this period, the super </a:t>
            </a:r>
            <a:r>
              <a:rPr lang="en-US" sz="2000" dirty="0" err="1" smtClean="0"/>
              <a:t>natent</a:t>
            </a:r>
            <a:r>
              <a:rPr lang="en-US" sz="2000" dirty="0" smtClean="0"/>
              <a:t> fluid is decanted off in an other clean glass stoppered bottle </a:t>
            </a:r>
          </a:p>
          <a:p>
            <a:r>
              <a:rPr lang="en-US" sz="2000" dirty="0" smtClean="0"/>
              <a:t>9. The residue is pressed out through a piece of new clean linen cloth an added the same to the formal tincture. The total juice thus obtain is a mother tincture of drug substance.</a:t>
            </a:r>
          </a:p>
          <a:p>
            <a:r>
              <a:rPr lang="en-US" sz="2000" b="1" dirty="0" smtClean="0"/>
              <a:t>Fluctuations</a:t>
            </a:r>
          </a:p>
          <a:p>
            <a:r>
              <a:rPr lang="en-US" sz="2000" dirty="0" smtClean="0"/>
              <a:t>A) If the volume of the obtain mother tincture is less than the formula prescribed in the pharmacopeia due to evaporation of alcohol, required quantity of  menstruum is added for standardization.</a:t>
            </a:r>
          </a:p>
          <a:p>
            <a:endParaRPr lang="en-US" sz="2000" dirty="0"/>
          </a:p>
          <a:p>
            <a:r>
              <a:rPr lang="en-US" sz="2000" dirty="0" smtClean="0"/>
              <a:t>B) If the volume of obtain mother is more than the formula prescribed in the pharmacopeia then volume is reduced by gentle heat, deducting the portion water. </a:t>
            </a:r>
          </a:p>
          <a:p>
            <a:r>
              <a:rPr lang="en-US" sz="2000" dirty="0" smtClean="0"/>
              <a:t>Note: in maceration process decantation prior to filtration is necessary.</a:t>
            </a:r>
          </a:p>
          <a:p>
            <a:endParaRPr lang="en-US" sz="2000" dirty="0" smtClean="0"/>
          </a:p>
        </p:txBody>
      </p:sp>
    </p:spTree>
    <p:extLst>
      <p:ext uri="{BB962C8B-B14F-4D97-AF65-F5344CB8AC3E}">
        <p14:creationId xmlns:p14="http://schemas.microsoft.com/office/powerpoint/2010/main" val="41564376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1052736"/>
            <a:ext cx="7848872" cy="5632311"/>
          </a:xfrm>
          <a:prstGeom prst="rect">
            <a:avLst/>
          </a:prstGeom>
          <a:noFill/>
        </p:spPr>
        <p:txBody>
          <a:bodyPr wrap="square" rtlCol="0">
            <a:spAutoFit/>
          </a:bodyPr>
          <a:lstStyle/>
          <a:p>
            <a:pPr algn="ctr"/>
            <a:r>
              <a:rPr lang="en-US" sz="2000" b="1" dirty="0" smtClean="0"/>
              <a:t>PERCOLATION</a:t>
            </a:r>
          </a:p>
          <a:p>
            <a:r>
              <a:rPr lang="en-US" sz="2000" dirty="0" smtClean="0"/>
              <a:t>Definition:</a:t>
            </a:r>
          </a:p>
          <a:p>
            <a:r>
              <a:rPr lang="en-US" sz="2000" dirty="0" smtClean="0"/>
              <a:t>It is a short process of preparation of mother tincture in which vehicle is passed through the soft, non-gumming and non mucilaginous drug substances of vegetable and animal kingdom by an apparatus percolator for a definite period of time as per nature of drug substance</a:t>
            </a:r>
          </a:p>
          <a:p>
            <a:r>
              <a:rPr lang="en-US" sz="2000" b="1" dirty="0" err="1" smtClean="0"/>
              <a:t>Prepartion</a:t>
            </a:r>
            <a:r>
              <a:rPr lang="en-US" sz="2000" b="1" dirty="0" smtClean="0"/>
              <a:t> of mother tincture</a:t>
            </a:r>
          </a:p>
          <a:p>
            <a:r>
              <a:rPr lang="en-US" sz="2000" u="sng" dirty="0" smtClean="0"/>
              <a:t>Principle</a:t>
            </a:r>
          </a:p>
          <a:p>
            <a:r>
              <a:rPr lang="en-US" sz="2000" dirty="0" smtClean="0"/>
              <a:t>When a liquid capable of dissolving only a portion of a powder material is spread on porous material and it passes through succeeding layers of powder it gets saturated.</a:t>
            </a:r>
          </a:p>
          <a:p>
            <a:r>
              <a:rPr lang="en-US" sz="2000" u="sng" dirty="0" smtClean="0"/>
              <a:t>Requirements:</a:t>
            </a:r>
          </a:p>
          <a:p>
            <a:r>
              <a:rPr lang="en-US" sz="2000" dirty="0" smtClean="0"/>
              <a:t>Ingredients:</a:t>
            </a:r>
          </a:p>
          <a:p>
            <a:pPr marL="457200" indent="-457200">
              <a:buAutoNum type="arabicPeriod"/>
            </a:pPr>
            <a:r>
              <a:rPr lang="en-US" sz="2000" dirty="0" smtClean="0"/>
              <a:t>Drug substance</a:t>
            </a:r>
          </a:p>
          <a:p>
            <a:pPr marL="457200" indent="-457200">
              <a:buAutoNum type="arabicPeriod"/>
            </a:pPr>
            <a:r>
              <a:rPr lang="en-US" sz="2000" dirty="0" smtClean="0"/>
              <a:t>Strong alcohol</a:t>
            </a:r>
          </a:p>
          <a:p>
            <a:r>
              <a:rPr lang="en-US" sz="2000" dirty="0" smtClean="0"/>
              <a:t>Apparatus </a:t>
            </a:r>
          </a:p>
          <a:p>
            <a:pPr marL="457200" indent="-457200">
              <a:buAutoNum type="arabicPeriod"/>
            </a:pPr>
            <a:r>
              <a:rPr lang="en-US" sz="2000" dirty="0" smtClean="0"/>
              <a:t>Percolator with sieves and regulation cork stopper.</a:t>
            </a:r>
          </a:p>
          <a:p>
            <a:pPr marL="457200" indent="-457200">
              <a:buAutoNum type="arabicPeriod"/>
            </a:pPr>
            <a:r>
              <a:rPr lang="en-US" sz="2000" dirty="0" smtClean="0"/>
              <a:t>A glass rod with cork.</a:t>
            </a:r>
            <a:endParaRPr lang="en-US" sz="2000" u="sng" dirty="0"/>
          </a:p>
        </p:txBody>
      </p:sp>
    </p:spTree>
    <p:extLst>
      <p:ext uri="{BB962C8B-B14F-4D97-AF65-F5344CB8AC3E}">
        <p14:creationId xmlns:p14="http://schemas.microsoft.com/office/powerpoint/2010/main" val="27684700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1052736"/>
            <a:ext cx="7848872" cy="400110"/>
          </a:xfrm>
          <a:prstGeom prst="rect">
            <a:avLst/>
          </a:prstGeom>
          <a:noFill/>
        </p:spPr>
        <p:txBody>
          <a:bodyPr wrap="square" rtlCol="0">
            <a:spAutoFit/>
          </a:bodyPr>
          <a:lstStyle/>
          <a:p>
            <a:pPr algn="ctr"/>
            <a:endParaRPr lang="en-US" sz="2000" u="sng" dirty="0"/>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755" b="98189" l="2691" r="96064">
                        <a14:foregroundMark x1="15894" y1="7849" x2="15894" y2="7849"/>
                        <a14:foregroundMark x1="14848" y1="5811" x2="14848" y2="5811"/>
                        <a14:foregroundMark x1="29248" y1="2792" x2="29248" y2="2792"/>
                        <a14:foregroundMark x1="11659" y1="9208" x2="6976" y2="32830"/>
                        <a14:foregroundMark x1="11958" y1="20679" x2="6228" y2="38868"/>
                        <a14:foregroundMark x1="11360" y1="40226" x2="2740" y2="34943"/>
                        <a14:foregroundMark x1="6378" y1="43170" x2="7275" y2="33811"/>
                        <a14:foregroundMark x1="42402" y1="15849" x2="36971" y2="33811"/>
                        <a14:foregroundMark x1="45740" y1="29660" x2="37270" y2="38340"/>
                        <a14:foregroundMark x1="18037" y1="56755" x2="21674" y2="58792"/>
                        <a14:foregroundMark x1="42750" y1="40906" x2="43049" y2="36528"/>
                        <a14:foregroundMark x1="37120" y1="58566" x2="28052" y2="58113"/>
                        <a14:foregroundMark x1="68460" y1="40453" x2="56502" y2="77132"/>
                        <a14:foregroundMark x1="53014" y1="62491" x2="53014" y2="70038"/>
                        <a14:foregroundMark x1="40458" y1="96906" x2="55904" y2="97132"/>
                        <a14:foregroundMark x1="81515" y1="51698" x2="81664" y2="98264"/>
                        <a14:foregroundMark x1="74988" y1="54868" x2="75585" y2="93887"/>
                        <a14:foregroundMark x1="88341" y1="53509" x2="88042" y2="94642"/>
                        <a14:foregroundMark x1="37569" y1="5132" x2="31988" y2="5585"/>
                        <a14:foregroundMark x1="30593" y1="755" x2="30593" y2="3698"/>
                        <a14:foregroundMark x1="42103" y1="95321" x2="52715" y2="95321"/>
                      </a14:backgroundRemoval>
                    </a14:imgEffect>
                  </a14:imgLayer>
                </a14:imgProps>
              </a:ext>
              <a:ext uri="{28A0092B-C50C-407E-A947-70E740481C1C}">
                <a14:useLocalDpi xmlns:a14="http://schemas.microsoft.com/office/drawing/2010/main" val="0"/>
              </a:ext>
            </a:extLst>
          </a:blip>
          <a:stretch>
            <a:fillRect/>
          </a:stretch>
        </p:blipFill>
        <p:spPr>
          <a:xfrm>
            <a:off x="0" y="836712"/>
            <a:ext cx="9144000" cy="6036771"/>
          </a:xfrm>
          <a:prstGeom prst="rect">
            <a:avLst/>
          </a:prstGeom>
        </p:spPr>
      </p:pic>
    </p:spTree>
    <p:extLst>
      <p:ext uri="{BB962C8B-B14F-4D97-AF65-F5344CB8AC3E}">
        <p14:creationId xmlns:p14="http://schemas.microsoft.com/office/powerpoint/2010/main" val="19236000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flipH="1">
            <a:off x="683567" y="908720"/>
            <a:ext cx="7992888" cy="5324535"/>
          </a:xfrm>
          <a:prstGeom prst="rect">
            <a:avLst/>
          </a:prstGeom>
          <a:noFill/>
        </p:spPr>
        <p:txBody>
          <a:bodyPr wrap="square" rtlCol="0">
            <a:spAutoFit/>
          </a:bodyPr>
          <a:lstStyle/>
          <a:p>
            <a:pPr algn="ctr"/>
            <a:r>
              <a:rPr lang="en-US" sz="2000" b="1" dirty="0" smtClean="0"/>
              <a:t>Procedure</a:t>
            </a:r>
          </a:p>
          <a:p>
            <a:pPr marL="457200" indent="-457200">
              <a:buAutoNum type="arabicPeriod"/>
            </a:pPr>
            <a:r>
              <a:rPr lang="en-US" sz="2000" b="1" dirty="0" smtClean="0"/>
              <a:t>Preparation of percolator</a:t>
            </a:r>
          </a:p>
          <a:p>
            <a:r>
              <a:rPr lang="en-US" sz="2000" dirty="0"/>
              <a:t>1</a:t>
            </a:r>
            <a:r>
              <a:rPr lang="en-US" sz="2000" dirty="0" smtClean="0"/>
              <a:t>) A piece of fine well washed muslin is tied to the neck, in case of small percolator without stop cock.</a:t>
            </a:r>
          </a:p>
          <a:p>
            <a:pPr algn="just"/>
            <a:r>
              <a:rPr lang="en-US" sz="2000" dirty="0" smtClean="0"/>
              <a:t>If the percolator not provided with stop cock, insert a cork in the lower orifice having first made longitudinal small view so that by pressing the cork into the neck of percolator with required force the flow of the mother tincture may be regulated or stopped as desired.</a:t>
            </a:r>
          </a:p>
          <a:p>
            <a:r>
              <a:rPr lang="en-US" sz="2000" dirty="0"/>
              <a:t>2</a:t>
            </a:r>
            <a:r>
              <a:rPr lang="en-US" sz="2000" dirty="0" smtClean="0"/>
              <a:t>) A </a:t>
            </a:r>
            <a:r>
              <a:rPr lang="en-US" sz="2000" b="1" dirty="0" smtClean="0"/>
              <a:t>Tow</a:t>
            </a:r>
            <a:r>
              <a:rPr lang="en-US" sz="2000" dirty="0" smtClean="0"/>
              <a:t> is placed on muslin </a:t>
            </a:r>
          </a:p>
          <a:p>
            <a:endParaRPr lang="en-US" sz="2000" dirty="0"/>
          </a:p>
          <a:p>
            <a:r>
              <a:rPr lang="en-US" sz="2000" b="1" dirty="0" smtClean="0"/>
              <a:t>2. Preparation of drug substance</a:t>
            </a:r>
            <a:r>
              <a:rPr lang="en-US" sz="2000" dirty="0" smtClean="0"/>
              <a:t> </a:t>
            </a:r>
          </a:p>
          <a:p>
            <a:pPr marL="457200" indent="-457200">
              <a:buAutoNum type="arabicParenR"/>
            </a:pPr>
            <a:r>
              <a:rPr lang="en-US" sz="2000" dirty="0" smtClean="0"/>
              <a:t>If dry and hard, is finely powder to give uniform consistency </a:t>
            </a:r>
          </a:p>
          <a:p>
            <a:pPr marL="457200" indent="-457200">
              <a:buFont typeface="+mj-lt"/>
              <a:buAutoNum type="arabicParenR"/>
            </a:pPr>
            <a:r>
              <a:rPr lang="en-US" sz="2000" dirty="0" smtClean="0"/>
              <a:t>If fresh, is reduced to fine and uniform pulp</a:t>
            </a:r>
          </a:p>
          <a:p>
            <a:pPr marL="457200" indent="-457200">
              <a:buAutoNum type="arabicParenR"/>
            </a:pPr>
            <a:r>
              <a:rPr lang="en-US" sz="2000" dirty="0" smtClean="0"/>
              <a:t>Drug substance is moisture by mixing it with sufficient menstruum with the help of a pestle or spatula in a mortar (this is done to make powder more absorbable by menstruum)</a:t>
            </a:r>
          </a:p>
          <a:p>
            <a:endParaRPr lang="en-US" sz="2000" b="1" dirty="0">
              <a:ln>
                <a:solidFill>
                  <a:sysClr val="windowText" lastClr="000000"/>
                </a:solidFill>
              </a:ln>
            </a:endParaRPr>
          </a:p>
        </p:txBody>
      </p:sp>
    </p:spTree>
    <p:extLst>
      <p:ext uri="{BB962C8B-B14F-4D97-AF65-F5344CB8AC3E}">
        <p14:creationId xmlns:p14="http://schemas.microsoft.com/office/powerpoint/2010/main" val="1192320207"/>
      </p:ext>
    </p:extLst>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flipH="1">
            <a:off x="467544" y="908720"/>
            <a:ext cx="8208911" cy="5940088"/>
          </a:xfrm>
          <a:prstGeom prst="rect">
            <a:avLst/>
          </a:prstGeom>
          <a:noFill/>
        </p:spPr>
        <p:txBody>
          <a:bodyPr wrap="square" rtlCol="0">
            <a:spAutoFit/>
          </a:bodyPr>
          <a:lstStyle/>
          <a:p>
            <a:pPr marL="457200" indent="-457200">
              <a:buAutoNum type="arabicPeriod"/>
            </a:pPr>
            <a:r>
              <a:rPr lang="en-US" sz="2000" b="1" dirty="0" smtClean="0"/>
              <a:t>Preparation of mother tincture</a:t>
            </a:r>
          </a:p>
          <a:p>
            <a:pPr marL="457200" indent="-457200">
              <a:buFont typeface="+mj-lt"/>
              <a:buAutoNum type="romanLcPeriod"/>
            </a:pPr>
            <a:r>
              <a:rPr lang="en-US" sz="2000" dirty="0" smtClean="0"/>
              <a:t>Prescribed quantity of pulp or powder is taken and moistened sufficiently by small portion of strong alcohol. Moist pulp or powder is spread uniformly over the two layers od sand gradually passing it down.</a:t>
            </a:r>
          </a:p>
          <a:p>
            <a:pPr marL="514350" indent="-514350">
              <a:buFont typeface="+mj-lt"/>
              <a:buAutoNum type="romanLcPeriod"/>
            </a:pPr>
            <a:r>
              <a:rPr lang="en-US" sz="2000" dirty="0"/>
              <a:t>U</a:t>
            </a:r>
            <a:r>
              <a:rPr lang="en-US" sz="2000" dirty="0" smtClean="0"/>
              <a:t>pper surface of the mass is covered with the disc of filter paper or a thin layer of sand.</a:t>
            </a:r>
          </a:p>
          <a:p>
            <a:pPr marL="457200" indent="-457200">
              <a:buFont typeface="+mj-lt"/>
              <a:buAutoNum type="romanLcPeriod"/>
            </a:pPr>
            <a:r>
              <a:rPr lang="en-US" sz="2000" dirty="0" smtClean="0"/>
              <a:t>Now, enough quantity of the prescribed menstruum is taken just cover the mass, holding it by means of flat cork attached to the glass rod, poured it on the contents of the percolator allowing the fluid to run gently and gradually down the glass rod, so that the fluid may fall on the cork and spread gradually over the surface, without disturbing or displacing the sand.</a:t>
            </a:r>
          </a:p>
          <a:p>
            <a:pPr marL="457200" indent="-457200">
              <a:buFont typeface="+mj-lt"/>
              <a:buAutoNum type="romanLcPeriod"/>
            </a:pPr>
            <a:r>
              <a:rPr lang="en-US" sz="2000" dirty="0" smtClean="0"/>
              <a:t>Then the rod and cork is removed and lid of percolator is closed to prevent dust from contaminating and evaporation, as soon as the fluid begins to drop. </a:t>
            </a:r>
          </a:p>
          <a:p>
            <a:pPr marL="457200" indent="-457200">
              <a:buFont typeface="+mj-lt"/>
              <a:buAutoNum type="romanLcPeriod"/>
            </a:pPr>
            <a:r>
              <a:rPr lang="en-US" sz="2000" dirty="0" smtClean="0"/>
              <a:t>Now the mouth is closed by pressing in the cork at the neck.</a:t>
            </a:r>
          </a:p>
          <a:p>
            <a:pPr marL="457200" indent="-457200">
              <a:buFont typeface="+mj-lt"/>
              <a:buAutoNum type="romanLcPeriod"/>
            </a:pPr>
            <a:r>
              <a:rPr lang="en-US" sz="2000" dirty="0" smtClean="0"/>
              <a:t>It is allow to stand for 24 hours or longer according to nature of drug substance.</a:t>
            </a:r>
          </a:p>
        </p:txBody>
      </p:sp>
    </p:spTree>
    <p:extLst>
      <p:ext uri="{BB962C8B-B14F-4D97-AF65-F5344CB8AC3E}">
        <p14:creationId xmlns:p14="http://schemas.microsoft.com/office/powerpoint/2010/main" val="1262026671"/>
      </p:ext>
    </p:extLst>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flipH="1">
            <a:off x="467544" y="908720"/>
            <a:ext cx="8208911" cy="5632311"/>
          </a:xfrm>
          <a:prstGeom prst="rect">
            <a:avLst/>
          </a:prstGeom>
          <a:noFill/>
        </p:spPr>
        <p:txBody>
          <a:bodyPr wrap="square" rtlCol="0">
            <a:spAutoFit/>
          </a:bodyPr>
          <a:lstStyle/>
          <a:p>
            <a:pPr marL="514350" indent="-514350">
              <a:buAutoNum type="romanLcPeriod" startAt="7"/>
            </a:pPr>
            <a:r>
              <a:rPr lang="en-US" sz="2000" dirty="0" smtClean="0"/>
              <a:t>Then by opening valves and regulating the stop cock the liquid is allow to percolate drop by drop, not exceeding 10 to 30 drops per minutes.</a:t>
            </a:r>
          </a:p>
          <a:p>
            <a:pPr marL="514350" indent="-514350">
              <a:buAutoNum type="romanLcPeriod" startAt="7"/>
            </a:pPr>
            <a:endParaRPr lang="en-US" sz="2000" dirty="0" smtClean="0"/>
          </a:p>
          <a:p>
            <a:pPr marL="514350" indent="-514350">
              <a:buAutoNum type="romanLcPeriod" startAt="8"/>
            </a:pPr>
            <a:r>
              <a:rPr lang="en-US" sz="2000" dirty="0" smtClean="0"/>
              <a:t>A constant watch is kept over the level of menstruum it should always be above the mass of drug substance.</a:t>
            </a:r>
          </a:p>
          <a:p>
            <a:pPr marL="514350" indent="-514350">
              <a:buAutoNum type="romanLcPeriod" startAt="8"/>
            </a:pPr>
            <a:endParaRPr lang="en-US" sz="2000" dirty="0" smtClean="0"/>
          </a:p>
          <a:p>
            <a:pPr marL="514350" indent="-514350">
              <a:buAutoNum type="romanLcPeriod" startAt="9"/>
            </a:pPr>
            <a:r>
              <a:rPr lang="en-US" sz="2000" dirty="0" smtClean="0"/>
              <a:t>Fresh quantity of menstruum is added from time to time without disturbing the arrangement of percolator.</a:t>
            </a:r>
          </a:p>
          <a:p>
            <a:pPr marL="514350" indent="-514350">
              <a:buAutoNum type="romanLcPeriod" startAt="9"/>
            </a:pPr>
            <a:endParaRPr lang="en-US" sz="2000" dirty="0" smtClean="0"/>
          </a:p>
          <a:p>
            <a:pPr marL="514350" indent="-514350">
              <a:buAutoNum type="romanLcPeriod" startAt="10"/>
            </a:pPr>
            <a:r>
              <a:rPr lang="en-US" sz="2000" dirty="0" smtClean="0"/>
              <a:t>This arrangement is allow to stand for 6 hours then open the cork to allow the whole fluid to drop into the receiver.</a:t>
            </a:r>
          </a:p>
          <a:p>
            <a:pPr marL="514350" indent="-514350">
              <a:buAutoNum type="romanLcPeriod" startAt="10"/>
            </a:pPr>
            <a:endParaRPr lang="en-US" sz="2000" dirty="0" smtClean="0"/>
          </a:p>
          <a:p>
            <a:endParaRPr lang="en-US" sz="2000" dirty="0" smtClean="0"/>
          </a:p>
          <a:p>
            <a:r>
              <a:rPr lang="en-US" sz="2000" dirty="0" smtClean="0"/>
              <a:t>xi.    The resulting tincture thus obtain in the receiver should then be     drained out and filtered through white filter paper or absorbent cotton directly into the glass bottle which are to be tightly corked.    </a:t>
            </a:r>
          </a:p>
          <a:p>
            <a:endParaRPr lang="en-US" sz="2000" dirty="0" smtClean="0"/>
          </a:p>
        </p:txBody>
      </p:sp>
    </p:spTree>
    <p:extLst>
      <p:ext uri="{BB962C8B-B14F-4D97-AF65-F5344CB8AC3E}">
        <p14:creationId xmlns:p14="http://schemas.microsoft.com/office/powerpoint/2010/main" val="2556656979"/>
      </p:ext>
    </p:extLst>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flipH="1">
            <a:off x="467544" y="908720"/>
            <a:ext cx="8208911" cy="2554545"/>
          </a:xfrm>
          <a:prstGeom prst="rect">
            <a:avLst/>
          </a:prstGeom>
          <a:noFill/>
        </p:spPr>
        <p:txBody>
          <a:bodyPr wrap="square" rtlCol="0">
            <a:spAutoFit/>
          </a:bodyPr>
          <a:lstStyle/>
          <a:p>
            <a:r>
              <a:rPr lang="en-US" sz="2000" b="1" dirty="0" err="1" smtClean="0"/>
              <a:t>Potentisation</a:t>
            </a:r>
            <a:r>
              <a:rPr lang="en-US" sz="2000" b="1" dirty="0" smtClean="0"/>
              <a:t>: </a:t>
            </a:r>
          </a:p>
          <a:p>
            <a:pPr marL="342900" indent="-342900">
              <a:buFont typeface="Arial" panose="020B0604020202020204" pitchFamily="34" charset="0"/>
              <a:buChar char="•"/>
            </a:pPr>
            <a:r>
              <a:rPr lang="en-US" sz="2000" dirty="0" smtClean="0"/>
              <a:t>According to new method the drug power, is 1/10</a:t>
            </a:r>
            <a:r>
              <a:rPr lang="en-US" sz="2000" baseline="30000" dirty="0" smtClean="0"/>
              <a:t>th</a:t>
            </a:r>
            <a:r>
              <a:rPr lang="en-US" sz="2000" dirty="0" smtClean="0"/>
              <a:t> wherefore it is equal to 1x potency of decimal scale.</a:t>
            </a:r>
          </a:p>
          <a:p>
            <a:pPr marL="342900" indent="-342900">
              <a:buFont typeface="Arial" panose="020B0604020202020204" pitchFamily="34" charset="0"/>
              <a:buChar char="•"/>
            </a:pPr>
            <a:r>
              <a:rPr lang="en-US" sz="2000" dirty="0" smtClean="0"/>
              <a:t>2x potency will be prepared with one part of 1x potency and 9 part of vehicle (purified water or alcohol), and 10 downward stroke of equal strength.</a:t>
            </a:r>
          </a:p>
          <a:p>
            <a:pPr marL="342900" indent="-342900">
              <a:buFont typeface="Arial" panose="020B0604020202020204" pitchFamily="34" charset="0"/>
              <a:buChar char="•"/>
            </a:pPr>
            <a:r>
              <a:rPr lang="en-US" sz="2000" dirty="0" smtClean="0"/>
              <a:t>All succeeding potencies are prepared by taking 1 part of the preceding potency and 9 parts of dispensing alcohol.</a:t>
            </a:r>
          </a:p>
        </p:txBody>
      </p:sp>
    </p:spTree>
    <p:extLst>
      <p:ext uri="{BB962C8B-B14F-4D97-AF65-F5344CB8AC3E}">
        <p14:creationId xmlns:p14="http://schemas.microsoft.com/office/powerpoint/2010/main" val="1733924452"/>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2483769" y="1196751"/>
            <a:ext cx="3993466" cy="50405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6" name="Rectangle 35"/>
          <p:cNvSpPr/>
          <p:nvPr/>
        </p:nvSpPr>
        <p:spPr>
          <a:xfrm>
            <a:off x="624742" y="4509120"/>
            <a:ext cx="1824346"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5" name="Rectangle 34"/>
          <p:cNvSpPr/>
          <p:nvPr/>
        </p:nvSpPr>
        <p:spPr>
          <a:xfrm>
            <a:off x="3186033" y="4509120"/>
            <a:ext cx="2569101"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34" name="Rectangle 33"/>
          <p:cNvSpPr/>
          <p:nvPr/>
        </p:nvSpPr>
        <p:spPr>
          <a:xfrm>
            <a:off x="6190491" y="4509120"/>
            <a:ext cx="2320828" cy="9361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b="1"/>
          </a:p>
        </p:txBody>
      </p:sp>
      <p:sp>
        <p:nvSpPr>
          <p:cNvPr id="5" name="TextBox 4"/>
          <p:cNvSpPr txBox="1"/>
          <p:nvPr/>
        </p:nvSpPr>
        <p:spPr>
          <a:xfrm>
            <a:off x="2483768" y="1196751"/>
            <a:ext cx="3993466" cy="461665"/>
          </a:xfrm>
          <a:prstGeom prst="rect">
            <a:avLst/>
          </a:prstGeom>
          <a:noFill/>
        </p:spPr>
        <p:txBody>
          <a:bodyPr wrap="none" rtlCol="0">
            <a:spAutoFit/>
          </a:bodyPr>
          <a:lstStyle/>
          <a:p>
            <a:pPr lvl="0"/>
            <a:r>
              <a:rPr lang="en-GB" sz="2400" b="1" dirty="0">
                <a:latin typeface="Times New Roman" pitchFamily="18" charset="0"/>
                <a:cs typeface="Times New Roman" pitchFamily="18" charset="0"/>
              </a:rPr>
              <a:t>By grinding from all sources </a:t>
            </a:r>
          </a:p>
        </p:txBody>
      </p:sp>
      <p:cxnSp>
        <p:nvCxnSpPr>
          <p:cNvPr id="7" name="Straight Arrow Connector 6"/>
          <p:cNvCxnSpPr/>
          <p:nvPr/>
        </p:nvCxnSpPr>
        <p:spPr>
          <a:xfrm>
            <a:off x="4427984" y="1700808"/>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3707904" y="2276872"/>
            <a:ext cx="1449179" cy="369332"/>
          </a:xfrm>
          <a:prstGeom prst="rect">
            <a:avLst/>
          </a:prstGeom>
          <a:noFill/>
        </p:spPr>
        <p:txBody>
          <a:bodyPr wrap="none" rtlCol="0">
            <a:spAutoFit/>
          </a:bodyPr>
          <a:lstStyle/>
          <a:p>
            <a:pPr algn="ctr"/>
            <a:r>
              <a:rPr lang="en-GB" b="1" dirty="0" smtClean="0">
                <a:solidFill>
                  <a:srgbClr val="FF0000"/>
                </a:solidFill>
                <a:effectLst>
                  <a:outerShdw blurRad="38100" dist="38100" dir="2700000" algn="tl">
                    <a:srgbClr val="000000">
                      <a:alpha val="43137"/>
                    </a:srgbClr>
                  </a:outerShdw>
                </a:effectLst>
              </a:rPr>
              <a:t>Trituration </a:t>
            </a:r>
            <a:endParaRPr lang="en-GB" b="1" dirty="0">
              <a:solidFill>
                <a:srgbClr val="FF0000"/>
              </a:solidFill>
              <a:effectLst>
                <a:outerShdw blurRad="38100" dist="38100" dir="2700000" algn="tl">
                  <a:srgbClr val="000000">
                    <a:alpha val="43137"/>
                  </a:srgbClr>
                </a:outerShdw>
              </a:effectLst>
            </a:endParaRPr>
          </a:p>
        </p:txBody>
      </p:sp>
      <p:cxnSp>
        <p:nvCxnSpPr>
          <p:cNvPr id="11" name="Straight Connector 10"/>
          <p:cNvCxnSpPr/>
          <p:nvPr/>
        </p:nvCxnSpPr>
        <p:spPr>
          <a:xfrm>
            <a:off x="1506990" y="3212976"/>
            <a:ext cx="5886504" cy="0"/>
          </a:xfrm>
          <a:prstGeom prst="line">
            <a:avLst/>
          </a:prstGeom>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1093095" y="3645024"/>
            <a:ext cx="1123513"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VII</a:t>
            </a:r>
            <a:endParaRPr lang="en-GB" b="1" dirty="0">
              <a:solidFill>
                <a:srgbClr val="FF0000"/>
              </a:solidFill>
              <a:effectLst>
                <a:outerShdw blurRad="38100" dist="38100" dir="2700000" algn="tl">
                  <a:srgbClr val="000000">
                    <a:alpha val="43137"/>
                  </a:srgbClr>
                </a:outerShdw>
              </a:effectLst>
            </a:endParaRPr>
          </a:p>
        </p:txBody>
      </p:sp>
      <p:sp>
        <p:nvSpPr>
          <p:cNvPr id="19" name="TextBox 18"/>
          <p:cNvSpPr txBox="1"/>
          <p:nvPr/>
        </p:nvSpPr>
        <p:spPr>
          <a:xfrm>
            <a:off x="3912964" y="3654316"/>
            <a:ext cx="1213281"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VIII</a:t>
            </a:r>
            <a:endParaRPr lang="en-GB" b="1" dirty="0">
              <a:solidFill>
                <a:srgbClr val="FF0000"/>
              </a:solidFill>
              <a:effectLst>
                <a:outerShdw blurRad="38100" dist="38100" dir="2700000" algn="tl">
                  <a:srgbClr val="000000">
                    <a:alpha val="43137"/>
                  </a:srgbClr>
                </a:outerShdw>
              </a:effectLst>
            </a:endParaRPr>
          </a:p>
        </p:txBody>
      </p:sp>
      <p:sp>
        <p:nvSpPr>
          <p:cNvPr id="20" name="TextBox 19"/>
          <p:cNvSpPr txBox="1"/>
          <p:nvPr/>
        </p:nvSpPr>
        <p:spPr>
          <a:xfrm>
            <a:off x="6912665" y="3654316"/>
            <a:ext cx="1045671" cy="369332"/>
          </a:xfrm>
          <a:prstGeom prst="rect">
            <a:avLst/>
          </a:prstGeom>
          <a:noFill/>
        </p:spPr>
        <p:txBody>
          <a:bodyPr wrap="none" rtlCol="0">
            <a:spAutoFit/>
          </a:bodyPr>
          <a:lstStyle/>
          <a:p>
            <a:r>
              <a:rPr lang="en-GB" b="1" dirty="0" smtClean="0">
                <a:solidFill>
                  <a:srgbClr val="FF0000"/>
                </a:solidFill>
                <a:effectLst>
                  <a:outerShdw blurRad="38100" dist="38100" dir="2700000" algn="tl">
                    <a:srgbClr val="000000">
                      <a:alpha val="43137"/>
                    </a:srgbClr>
                  </a:outerShdw>
                </a:effectLst>
              </a:rPr>
              <a:t>Class IX</a:t>
            </a:r>
            <a:endParaRPr lang="en-GB" b="1" dirty="0">
              <a:solidFill>
                <a:srgbClr val="FF0000"/>
              </a:solidFill>
              <a:effectLst>
                <a:outerShdw blurRad="38100" dist="38100" dir="2700000" algn="tl">
                  <a:srgbClr val="000000">
                    <a:alpha val="43137"/>
                  </a:srgbClr>
                </a:outerShdw>
              </a:effectLst>
            </a:endParaRPr>
          </a:p>
        </p:txBody>
      </p:sp>
      <p:cxnSp>
        <p:nvCxnSpPr>
          <p:cNvPr id="44" name="Straight Arrow Connector 43"/>
          <p:cNvCxnSpPr/>
          <p:nvPr/>
        </p:nvCxnSpPr>
        <p:spPr>
          <a:xfrm>
            <a:off x="4417020"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5" name="Straight Arrow Connector 44"/>
          <p:cNvCxnSpPr/>
          <p:nvPr/>
        </p:nvCxnSpPr>
        <p:spPr>
          <a:xfrm>
            <a:off x="1488838"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7" name="Straight Arrow Connector 46"/>
          <p:cNvCxnSpPr/>
          <p:nvPr/>
        </p:nvCxnSpPr>
        <p:spPr>
          <a:xfrm>
            <a:off x="1488838" y="4077072"/>
            <a:ext cx="0" cy="28803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8" name="Straight Arrow Connector 47"/>
          <p:cNvCxnSpPr/>
          <p:nvPr/>
        </p:nvCxnSpPr>
        <p:spPr>
          <a:xfrm>
            <a:off x="7393494" y="3212976"/>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3" name="Straight Arrow Connector 52"/>
          <p:cNvCxnSpPr/>
          <p:nvPr/>
        </p:nvCxnSpPr>
        <p:spPr>
          <a:xfrm>
            <a:off x="4441166" y="2708920"/>
            <a:ext cx="0" cy="43204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Straight Arrow Connector 30"/>
          <p:cNvCxnSpPr/>
          <p:nvPr/>
        </p:nvCxnSpPr>
        <p:spPr>
          <a:xfrm>
            <a:off x="4427984" y="4077072"/>
            <a:ext cx="0" cy="28803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2" name="Straight Arrow Connector 31"/>
          <p:cNvCxnSpPr/>
          <p:nvPr/>
        </p:nvCxnSpPr>
        <p:spPr>
          <a:xfrm>
            <a:off x="7393494" y="4077072"/>
            <a:ext cx="0" cy="28803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7" name="TextBox 36"/>
          <p:cNvSpPr txBox="1"/>
          <p:nvPr/>
        </p:nvSpPr>
        <p:spPr>
          <a:xfrm>
            <a:off x="611560" y="4509120"/>
            <a:ext cx="1813382" cy="923330"/>
          </a:xfrm>
          <a:prstGeom prst="rect">
            <a:avLst/>
          </a:prstGeom>
          <a:noFill/>
        </p:spPr>
        <p:txBody>
          <a:bodyPr wrap="none" rtlCol="0">
            <a:spAutoFit/>
          </a:bodyPr>
          <a:lstStyle/>
          <a:p>
            <a:pPr algn="ctr"/>
            <a:r>
              <a:rPr lang="en-GB" b="1" dirty="0" smtClean="0"/>
              <a:t>Dry, insoluble </a:t>
            </a:r>
          </a:p>
          <a:p>
            <a:pPr algn="ctr"/>
            <a:r>
              <a:rPr lang="en-GB" b="1" dirty="0" smtClean="0"/>
              <a:t>medicinal</a:t>
            </a:r>
          </a:p>
          <a:p>
            <a:pPr algn="ctr"/>
            <a:r>
              <a:rPr lang="en-GB" b="1" dirty="0" smtClean="0"/>
              <a:t> substances</a:t>
            </a:r>
            <a:endParaRPr lang="en-GB" b="1" dirty="0"/>
          </a:p>
        </p:txBody>
      </p:sp>
      <p:sp>
        <p:nvSpPr>
          <p:cNvPr id="38" name="TextBox 37"/>
          <p:cNvSpPr txBox="1"/>
          <p:nvPr/>
        </p:nvSpPr>
        <p:spPr>
          <a:xfrm>
            <a:off x="3186034" y="4653136"/>
            <a:ext cx="2569101" cy="646331"/>
          </a:xfrm>
          <a:prstGeom prst="rect">
            <a:avLst/>
          </a:prstGeom>
          <a:noFill/>
        </p:spPr>
        <p:txBody>
          <a:bodyPr wrap="none" rtlCol="0">
            <a:spAutoFit/>
          </a:bodyPr>
          <a:lstStyle/>
          <a:p>
            <a:pPr algn="ctr"/>
            <a:r>
              <a:rPr lang="en-GB" b="1" dirty="0" smtClean="0"/>
              <a:t>Liquid insoluble </a:t>
            </a:r>
          </a:p>
          <a:p>
            <a:pPr algn="ctr"/>
            <a:r>
              <a:rPr lang="en-GB" b="1" dirty="0" smtClean="0"/>
              <a:t>Medicinal substances </a:t>
            </a:r>
            <a:endParaRPr lang="en-GB" b="1" dirty="0"/>
          </a:p>
        </p:txBody>
      </p:sp>
      <p:sp>
        <p:nvSpPr>
          <p:cNvPr id="39" name="TextBox 38"/>
          <p:cNvSpPr txBox="1"/>
          <p:nvPr/>
        </p:nvSpPr>
        <p:spPr>
          <a:xfrm>
            <a:off x="6190491" y="4653136"/>
            <a:ext cx="2320828" cy="646331"/>
          </a:xfrm>
          <a:prstGeom prst="rect">
            <a:avLst/>
          </a:prstGeom>
          <a:noFill/>
        </p:spPr>
        <p:txBody>
          <a:bodyPr wrap="none" rtlCol="0">
            <a:spAutoFit/>
          </a:bodyPr>
          <a:lstStyle/>
          <a:p>
            <a:pPr algn="ctr"/>
            <a:r>
              <a:rPr lang="en-GB" b="1" dirty="0" smtClean="0"/>
              <a:t>Fresh vegetable and</a:t>
            </a:r>
          </a:p>
          <a:p>
            <a:pPr algn="ctr"/>
            <a:r>
              <a:rPr lang="en-GB" b="1" dirty="0" smtClean="0"/>
              <a:t> animal substances</a:t>
            </a:r>
            <a:endParaRPr lang="en-GB" b="1" dirty="0"/>
          </a:p>
        </p:txBody>
      </p:sp>
    </p:spTree>
    <p:extLst>
      <p:ext uri="{BB962C8B-B14F-4D97-AF65-F5344CB8AC3E}">
        <p14:creationId xmlns:p14="http://schemas.microsoft.com/office/powerpoint/2010/main" val="222365643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98111259"/>
      </p:ext>
    </p:extLst>
  </p:cSld>
  <p:clrMapOvr>
    <a:masterClrMapping/>
  </p:clrMapOvr>
  <p:transition spd="slow">
    <p:randomBar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56016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2763" y="1052513"/>
            <a:ext cx="8229600" cy="5499100"/>
          </a:xfrm>
        </p:spPr>
        <p:txBody>
          <a:bodyPr>
            <a:normAutofit/>
          </a:bodyPr>
          <a:lstStyle/>
          <a:p>
            <a:pPr marL="0" indent="0" eaLnBrk="1" fontAlgn="auto" hangingPunct="1">
              <a:spcAft>
                <a:spcPts val="0"/>
              </a:spcAft>
              <a:buClr>
                <a:schemeClr val="accent3"/>
              </a:buClr>
              <a:buFont typeface="Wingdings 2"/>
              <a:buNone/>
              <a:defRPr/>
            </a:pPr>
            <a:r>
              <a:rPr lang="en-GB" b="1" dirty="0" smtClean="0"/>
              <a:t>                 Introduction about Mother Tincture</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Mother Tincture</a:t>
            </a:r>
            <a:r>
              <a:rPr lang="en-GB" b="1" dirty="0" smtClean="0"/>
              <a:t>:</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It is a drug, pharmaceutically prepared from drug substance of vegetable and animal kingdom, using strong alcohol as a vehicle by process of immersion, maceration and percolation.</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Designation of  Mother Tincture:</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1)Denoted by Ԛ.</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2) It is precursor of  corresponding potency of the drug.</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Drug power or strength of mother tincture:</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1)Drug power is meant the strength of the drug.</a:t>
            </a:r>
          </a:p>
          <a:p>
            <a:pPr marL="0" indent="0" eaLnBrk="1" fontAlgn="auto" hangingPunct="1">
              <a:spcAft>
                <a:spcPts val="0"/>
              </a:spcAft>
              <a:buClr>
                <a:schemeClr val="accent3"/>
              </a:buClr>
              <a:buFont typeface="Wingdings 2"/>
              <a:buNone/>
              <a:defRPr/>
            </a:pPr>
            <a:r>
              <a:rPr lang="en-GB" sz="2000" dirty="0">
                <a:latin typeface="Times New Roman" pitchFamily="18" charset="0"/>
                <a:cs typeface="Times New Roman" pitchFamily="18" charset="0"/>
              </a:rPr>
              <a:t>2</a:t>
            </a:r>
            <a:r>
              <a:rPr lang="en-GB" sz="2000" dirty="0" smtClean="0">
                <a:latin typeface="Times New Roman" pitchFamily="18" charset="0"/>
                <a:cs typeface="Times New Roman" pitchFamily="18" charset="0"/>
              </a:rPr>
              <a:t>) It means amount of drug in proportion to its solvent.</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e.g</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D.p</a:t>
            </a:r>
            <a:r>
              <a:rPr lang="en-GB" sz="2000" dirty="0" smtClean="0">
                <a:latin typeface="Times New Roman" pitchFamily="18" charset="0"/>
                <a:cs typeface="Times New Roman" pitchFamily="18" charset="0"/>
              </a:rPr>
              <a:t> __ 1/6 ,it means in total 6 parts , 1 part is medicinal substance and 5 parts are solvents.</a:t>
            </a:r>
          </a:p>
          <a:p>
            <a:pPr marL="0" indent="0" eaLnBrk="1" fontAlgn="auto" hangingPunct="1">
              <a:spcAft>
                <a:spcPts val="0"/>
              </a:spcAft>
              <a:buClr>
                <a:schemeClr val="accent3"/>
              </a:buClr>
              <a:buFont typeface="Wingdings 2"/>
              <a:buNone/>
              <a:defRPr/>
            </a:pPr>
            <a:endParaRPr lang="en-GB" sz="2000" dirty="0" smtClean="0">
              <a:latin typeface="Times New Roman" pitchFamily="18" charset="0"/>
              <a:cs typeface="Times New Roman" pitchFamily="18" charset="0"/>
            </a:endParaRPr>
          </a:p>
          <a:p>
            <a:pPr marL="457200" indent="-457200" eaLnBrk="1" fontAlgn="auto" hangingPunct="1">
              <a:spcAft>
                <a:spcPts val="0"/>
              </a:spcAft>
              <a:buClr>
                <a:schemeClr val="accent3"/>
              </a:buClr>
              <a:buFont typeface="Wingdings 2"/>
              <a:buAutoNum type="arabicParenR"/>
              <a:defRPr/>
            </a:pPr>
            <a:endParaRPr lang="en-GB" sz="2000"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6575" y="1052513"/>
            <a:ext cx="8229600" cy="5597525"/>
          </a:xfrm>
        </p:spPr>
        <p:txBody>
          <a:bodyPr>
            <a:normAutofit lnSpcReduction="10000"/>
          </a:bodyPr>
          <a:lstStyle/>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Importance of drug power</a:t>
            </a:r>
            <a:r>
              <a:rPr lang="en-GB" sz="2000" b="1" dirty="0">
                <a:latin typeface="Times New Roman" pitchFamily="18" charset="0"/>
                <a:cs typeface="Times New Roman" pitchFamily="18" charset="0"/>
              </a:rPr>
              <a:t>:</a:t>
            </a:r>
            <a:endParaRPr lang="en-GB" sz="3200" b="1" dirty="0" smtClean="0">
              <a:latin typeface="Times New Roman" pitchFamily="18" charset="0"/>
              <a:cs typeface="Times New Roman" pitchFamily="18" charset="0"/>
            </a:endParaRP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1)Drug power is essential for </a:t>
            </a:r>
            <a:r>
              <a:rPr lang="en-GB" sz="2000" dirty="0" err="1" smtClean="0">
                <a:latin typeface="Times New Roman" pitchFamily="18" charset="0"/>
                <a:cs typeface="Times New Roman" pitchFamily="18" charset="0"/>
              </a:rPr>
              <a:t>potentisation</a:t>
            </a:r>
            <a:r>
              <a:rPr lang="en-GB" sz="2000" dirty="0" smtClean="0">
                <a:latin typeface="Times New Roman" pitchFamily="18" charset="0"/>
                <a:cs typeface="Times New Roman" pitchFamily="18" charset="0"/>
              </a:rPr>
              <a:t> from mother tincture to prepare 1</a:t>
            </a:r>
            <a:r>
              <a:rPr lang="en-GB" sz="2000" baseline="30000" dirty="0" smtClean="0">
                <a:latin typeface="Times New Roman" pitchFamily="18" charset="0"/>
                <a:cs typeface="Times New Roman" pitchFamily="18" charset="0"/>
              </a:rPr>
              <a:t>st</a:t>
            </a:r>
            <a:r>
              <a:rPr lang="en-GB" sz="2000" dirty="0" smtClean="0">
                <a:latin typeface="Times New Roman" pitchFamily="18" charset="0"/>
                <a:cs typeface="Times New Roman" pitchFamily="18" charset="0"/>
              </a:rPr>
              <a:t> potency .</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2)According to this drug power amount of vehicle and tincture is determined.</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3)</a:t>
            </a:r>
            <a:r>
              <a:rPr lang="en-GB" sz="2000" dirty="0" err="1" smtClean="0">
                <a:latin typeface="Times New Roman" pitchFamily="18" charset="0"/>
                <a:cs typeface="Times New Roman" pitchFamily="18" charset="0"/>
              </a:rPr>
              <a:t>Potentisation</a:t>
            </a:r>
            <a:r>
              <a:rPr lang="en-GB" sz="2000" dirty="0" smtClean="0">
                <a:latin typeface="Times New Roman" pitchFamily="18" charset="0"/>
                <a:cs typeface="Times New Roman" pitchFamily="18" charset="0"/>
              </a:rPr>
              <a:t> is carried out through drug power under centesimal and decimal scale.</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Solvents generally used in preparation of mother tincture:</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1) Strong alcohol:</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Alcohol is great solvent and has unique power in respect of extraction of medicinal properties from the crude drug ingredients.</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It prevents decomposition and the preparation will remain intact for good.</a:t>
            </a:r>
          </a:p>
          <a:p>
            <a:pPr marL="0" indent="0" eaLnBrk="1" fontAlgn="auto" hangingPunct="1">
              <a:spcAft>
                <a:spcPts val="0"/>
              </a:spcAft>
              <a:buClr>
                <a:schemeClr val="accent3"/>
              </a:buClr>
              <a:buFont typeface="Wingdings 2"/>
              <a:buNone/>
              <a:defRPr/>
            </a:pPr>
            <a:r>
              <a:rPr lang="en-GB" sz="2000" dirty="0" err="1" smtClean="0">
                <a:latin typeface="Times New Roman" pitchFamily="18" charset="0"/>
                <a:cs typeface="Times New Roman" pitchFamily="18" charset="0"/>
              </a:rPr>
              <a:t>e.g</a:t>
            </a:r>
            <a:r>
              <a:rPr lang="en-GB" sz="2000" dirty="0" smtClean="0">
                <a:latin typeface="Times New Roman" pitchFamily="18" charset="0"/>
                <a:cs typeface="Times New Roman" pitchFamily="18" charset="0"/>
              </a:rPr>
              <a:t> Aconite Ԛ, Belladonna Ԛ</a:t>
            </a:r>
          </a:p>
          <a:p>
            <a:pPr marL="0" indent="0" eaLnBrk="1" fontAlgn="auto" hangingPunct="1">
              <a:spcAft>
                <a:spcPts val="0"/>
              </a:spcAft>
              <a:buClr>
                <a:schemeClr val="accent3"/>
              </a:buClr>
              <a:buFont typeface="Wingdings 2"/>
              <a:buNone/>
              <a:defRPr/>
            </a:pPr>
            <a:r>
              <a:rPr lang="en-GB" sz="2000" b="1" dirty="0" smtClean="0">
                <a:latin typeface="Times New Roman" pitchFamily="18" charset="0"/>
                <a:cs typeface="Times New Roman" pitchFamily="18" charset="0"/>
              </a:rPr>
              <a:t>2) Purified water:</a:t>
            </a:r>
          </a:p>
          <a:p>
            <a:pPr marL="0" indent="0" eaLnBrk="1" fontAlgn="auto" hangingPunct="1">
              <a:spcAft>
                <a:spcPts val="0"/>
              </a:spcAft>
              <a:buClr>
                <a:schemeClr val="accent3"/>
              </a:buClr>
              <a:buFont typeface="Wingdings 2"/>
              <a:buNone/>
              <a:defRPr/>
            </a:pPr>
            <a:r>
              <a:rPr lang="en-GB" sz="2000" dirty="0" smtClean="0">
                <a:latin typeface="Times New Roman" pitchFamily="18" charset="0"/>
                <a:cs typeface="Times New Roman" pitchFamily="18" charset="0"/>
              </a:rPr>
              <a:t>Some acids are not dissolved in alcohol, they are prepared with purified water but higher potencies are prepared with dispensing alcohol.</a:t>
            </a:r>
          </a:p>
          <a:p>
            <a:pPr marL="0" indent="0" eaLnBrk="1" fontAlgn="auto" hangingPunct="1">
              <a:spcAft>
                <a:spcPts val="0"/>
              </a:spcAft>
              <a:buClr>
                <a:schemeClr val="accent3"/>
              </a:buClr>
              <a:buFont typeface="Wingdings 2"/>
              <a:buNone/>
              <a:defRPr/>
            </a:pPr>
            <a:r>
              <a:rPr lang="en-GB" sz="2000" dirty="0" err="1" smtClean="0">
                <a:latin typeface="Times New Roman" pitchFamily="18" charset="0"/>
                <a:cs typeface="Times New Roman" pitchFamily="18" charset="0"/>
              </a:rPr>
              <a:t>e.g</a:t>
            </a:r>
            <a:r>
              <a:rPr lang="en-GB" sz="2000" dirty="0" smtClean="0">
                <a:latin typeface="Times New Roman" pitchFamily="18" charset="0"/>
                <a:cs typeface="Times New Roman" pitchFamily="18" charset="0"/>
              </a:rPr>
              <a:t> Nitric acid mother solution</a:t>
            </a:r>
          </a:p>
          <a:p>
            <a:pPr marL="0" indent="0" eaLnBrk="1" fontAlgn="auto" hangingPunct="1">
              <a:spcAft>
                <a:spcPts val="0"/>
              </a:spcAft>
              <a:buClr>
                <a:schemeClr val="accent3"/>
              </a:buClr>
              <a:buFont typeface="Wingdings 2"/>
              <a:buNone/>
              <a:defRPr/>
            </a:pPr>
            <a:endParaRPr lang="en-GB" sz="2000" dirty="0" smtClean="0">
              <a:latin typeface="Times New Roman" pitchFamily="18" charset="0"/>
              <a:cs typeface="Times New Roman" pitchFamily="18" charset="0"/>
            </a:endParaRPr>
          </a:p>
          <a:p>
            <a:pPr marL="457200" indent="-457200" eaLnBrk="1" fontAlgn="auto" hangingPunct="1">
              <a:spcAft>
                <a:spcPts val="0"/>
              </a:spcAft>
              <a:buClr>
                <a:schemeClr val="accent3"/>
              </a:buClr>
              <a:buFont typeface="Wingdings 2"/>
              <a:buAutoNum type="arabicParenR"/>
              <a:defRPr/>
            </a:pPr>
            <a:endParaRPr lang="en-GB" sz="2000" dirty="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395288" y="1412875"/>
            <a:ext cx="8229600" cy="5287963"/>
          </a:xfrm>
        </p:spPr>
        <p:txBody>
          <a:bodyPr/>
          <a:lstStyle/>
          <a:p>
            <a:pPr marL="0" indent="0" eaLnBrk="1" hangingPunct="1">
              <a:buFont typeface="Wingdings 2" pitchFamily="18" charset="2"/>
              <a:buNone/>
            </a:pPr>
            <a:r>
              <a:rPr lang="en-GB" sz="2000" b="1" dirty="0" smtClean="0">
                <a:latin typeface="Times New Roman" pitchFamily="18" charset="0"/>
                <a:cs typeface="Times New Roman" pitchFamily="18" charset="0"/>
              </a:rPr>
              <a:t>3) Glycerine:</a:t>
            </a:r>
          </a:p>
          <a:p>
            <a:pPr marL="0" indent="0" eaLnBrk="1" hangingPunct="1">
              <a:buFont typeface="Wingdings 2" pitchFamily="18" charset="2"/>
              <a:buNone/>
            </a:pPr>
            <a:r>
              <a:rPr lang="en-GB" sz="2000" dirty="0" smtClean="0">
                <a:latin typeface="Times New Roman" pitchFamily="18" charset="0"/>
                <a:cs typeface="Times New Roman" pitchFamily="18" charset="0"/>
              </a:rPr>
              <a:t>Certain animal poisons are prepared and preserved with the help of glycerine </a:t>
            </a:r>
            <a:r>
              <a:rPr lang="en-GB" sz="2000" dirty="0" err="1" smtClean="0">
                <a:latin typeface="Times New Roman" pitchFamily="18" charset="0"/>
                <a:cs typeface="Times New Roman" pitchFamily="18" charset="0"/>
              </a:rPr>
              <a:t>e.g</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Lachesis</a:t>
            </a:r>
            <a:r>
              <a:rPr lang="en-GB" sz="2000" dirty="0" smtClean="0">
                <a:latin typeface="Times New Roman" pitchFamily="18" charset="0"/>
                <a:cs typeface="Times New Roman" pitchFamily="18" charset="0"/>
              </a:rPr>
              <a:t> Ԛ, </a:t>
            </a:r>
            <a:r>
              <a:rPr lang="en-GB" sz="2000" dirty="0" err="1" smtClean="0">
                <a:latin typeface="Times New Roman" pitchFamily="18" charset="0"/>
                <a:cs typeface="Times New Roman" pitchFamily="18" charset="0"/>
              </a:rPr>
              <a:t>Elaps</a:t>
            </a:r>
            <a:r>
              <a:rPr lang="en-GB" sz="2000" dirty="0" smtClean="0">
                <a:latin typeface="Times New Roman" pitchFamily="18" charset="0"/>
                <a:cs typeface="Times New Roman" pitchFamily="18" charset="0"/>
              </a:rPr>
              <a:t> Ԛ, </a:t>
            </a:r>
            <a:r>
              <a:rPr lang="en-GB" sz="2000" dirty="0" err="1" smtClean="0">
                <a:latin typeface="Times New Roman" pitchFamily="18" charset="0"/>
                <a:cs typeface="Times New Roman" pitchFamily="18" charset="0"/>
              </a:rPr>
              <a:t>Crotalus</a:t>
            </a:r>
            <a:r>
              <a:rPr lang="en-GB" sz="2000" dirty="0" smtClean="0">
                <a:latin typeface="Times New Roman" pitchFamily="18" charset="0"/>
                <a:cs typeface="Times New Roman" pitchFamily="18" charset="0"/>
              </a:rPr>
              <a:t> Ԛ.</a:t>
            </a:r>
          </a:p>
          <a:p>
            <a:pPr marL="0" indent="0" eaLnBrk="1" hangingPunct="1">
              <a:buFont typeface="Wingdings 2" pitchFamily="18" charset="2"/>
              <a:buNone/>
            </a:pPr>
            <a:r>
              <a:rPr lang="en-GB" sz="2000" b="1" dirty="0" smtClean="0">
                <a:latin typeface="Times New Roman" pitchFamily="18" charset="0"/>
                <a:cs typeface="Times New Roman" pitchFamily="18" charset="0"/>
              </a:rPr>
              <a:t>Views of Dr Hahnemann about Mother tincture</a:t>
            </a:r>
            <a:r>
              <a:rPr lang="en-GB" dirty="0" smtClean="0">
                <a:latin typeface="Times New Roman" pitchFamily="18" charset="0"/>
                <a:cs typeface="Times New Roman" pitchFamily="18" charset="0"/>
              </a:rPr>
              <a:t>:</a:t>
            </a:r>
          </a:p>
          <a:p>
            <a:pPr marL="0" indent="0" eaLnBrk="1" hangingPunct="1">
              <a:buFont typeface="Wingdings 2" pitchFamily="18" charset="2"/>
              <a:buNone/>
            </a:pPr>
            <a:r>
              <a:rPr lang="en-GB" sz="2000" dirty="0" smtClean="0">
                <a:latin typeface="Times New Roman" pitchFamily="18" charset="0"/>
                <a:cs typeface="Times New Roman" pitchFamily="18" charset="0"/>
              </a:rPr>
              <a:t>Dr Hahnemann has claimed that diseases cannot be removed by any other means than by a spirit like dynamic which is nothing else than a </a:t>
            </a:r>
            <a:r>
              <a:rPr lang="en-GB" sz="2000" dirty="0" err="1" smtClean="0">
                <a:latin typeface="Times New Roman" pitchFamily="18" charset="0"/>
                <a:cs typeface="Times New Roman" pitchFamily="18" charset="0"/>
              </a:rPr>
              <a:t>potentized</a:t>
            </a:r>
            <a:r>
              <a:rPr lang="en-GB" sz="2000" dirty="0" smtClean="0">
                <a:latin typeface="Times New Roman" pitchFamily="18" charset="0"/>
                <a:cs typeface="Times New Roman" pitchFamily="18" charset="0"/>
              </a:rPr>
              <a:t> homoeopathic medicine only…further Dr Hahnemann has claimed that the homoeopathic dynamic </a:t>
            </a:r>
            <a:r>
              <a:rPr lang="en-GB" sz="2000" dirty="0" err="1" smtClean="0">
                <a:latin typeface="Times New Roman" pitchFamily="18" charset="0"/>
                <a:cs typeface="Times New Roman" pitchFamily="18" charset="0"/>
              </a:rPr>
              <a:t>potentised</a:t>
            </a:r>
            <a:r>
              <a:rPr lang="en-GB" sz="2000" dirty="0" smtClean="0">
                <a:latin typeface="Times New Roman" pitchFamily="18" charset="0"/>
                <a:cs typeface="Times New Roman" pitchFamily="18" charset="0"/>
              </a:rPr>
              <a:t>  medicines act through nerves of the organisms.</a:t>
            </a:r>
          </a:p>
          <a:p>
            <a:pPr marL="0" indent="0" eaLnBrk="1" hangingPunct="1">
              <a:buFont typeface="Wingdings 2" pitchFamily="18" charset="2"/>
              <a:buNone/>
            </a:pPr>
            <a:r>
              <a:rPr lang="en-GB" sz="2000" dirty="0" smtClean="0">
                <a:latin typeface="Times New Roman" pitchFamily="18" charset="0"/>
                <a:cs typeface="Times New Roman" pitchFamily="18" charset="0"/>
              </a:rPr>
              <a:t>He also claimed that there is no other way to cure both acute and chronic diseases except through dynamic </a:t>
            </a:r>
            <a:r>
              <a:rPr lang="en-GB" sz="2000" dirty="0" err="1" smtClean="0">
                <a:latin typeface="Times New Roman" pitchFamily="18" charset="0"/>
                <a:cs typeface="Times New Roman" pitchFamily="18" charset="0"/>
              </a:rPr>
              <a:t>potentised</a:t>
            </a:r>
            <a:r>
              <a:rPr lang="en-GB" sz="2000" dirty="0" smtClean="0">
                <a:latin typeface="Times New Roman" pitchFamily="18" charset="0"/>
                <a:cs typeface="Times New Roman" pitchFamily="18" charset="0"/>
              </a:rPr>
              <a:t> medicines or any other form of dynamic energy.</a:t>
            </a:r>
          </a:p>
          <a:p>
            <a:pPr marL="0" indent="0" eaLnBrk="1" hangingPunct="1">
              <a:buFont typeface="Wingdings 2" pitchFamily="18" charset="2"/>
              <a:buNone/>
            </a:pPr>
            <a:endParaRPr lang="en-GB" sz="2000" dirty="0" smtClean="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994</TotalTime>
  <Words>5977</Words>
  <Application>Microsoft Office PowerPoint</Application>
  <PresentationFormat>On-screen Show (4:3)</PresentationFormat>
  <Paragraphs>603</Paragraphs>
  <Slides>61</Slides>
  <Notes>1</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Calibri</vt:lpstr>
      <vt:lpstr>Cambria Math</vt:lpstr>
      <vt:lpstr>Constantia</vt:lpstr>
      <vt:lpstr>Old English Text MT</vt:lpstr>
      <vt:lpstr>Rockwell Extra Bold</vt:lpstr>
      <vt:lpstr>Times New Roman</vt:lpstr>
      <vt:lpstr>Wingdings 2</vt: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AVEVA Solutions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Farah rasheed</dc:creator>
  <cp:lastModifiedBy>Medicated Kookie</cp:lastModifiedBy>
  <cp:revision>143</cp:revision>
  <dcterms:created xsi:type="dcterms:W3CDTF">2018-03-11T08:10:47Z</dcterms:created>
  <dcterms:modified xsi:type="dcterms:W3CDTF">2018-03-27T05:06:35Z</dcterms:modified>
</cp:coreProperties>
</file>